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8" r:id="rId1"/>
    <p:sldMasterId id="2147484884" r:id="rId2"/>
    <p:sldMasterId id="2147484896" r:id="rId3"/>
    <p:sldMasterId id="2147484920" r:id="rId4"/>
  </p:sldMasterIdLst>
  <p:notesMasterIdLst>
    <p:notesMasterId r:id="rId23"/>
  </p:notesMasterIdLst>
  <p:sldIdLst>
    <p:sldId id="256" r:id="rId5"/>
    <p:sldId id="271" r:id="rId6"/>
    <p:sldId id="284" r:id="rId7"/>
    <p:sldId id="281" r:id="rId8"/>
    <p:sldId id="259" r:id="rId9"/>
    <p:sldId id="261" r:id="rId10"/>
    <p:sldId id="282" r:id="rId11"/>
    <p:sldId id="258" r:id="rId12"/>
    <p:sldId id="260" r:id="rId13"/>
    <p:sldId id="272" r:id="rId14"/>
    <p:sldId id="283" r:id="rId15"/>
    <p:sldId id="263" r:id="rId16"/>
    <p:sldId id="285" r:id="rId17"/>
    <p:sldId id="286" r:id="rId18"/>
    <p:sldId id="264" r:id="rId19"/>
    <p:sldId id="267" r:id="rId20"/>
    <p:sldId id="270" r:id="rId21"/>
    <p:sldId id="25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828" autoAdjust="0"/>
  </p:normalViewPr>
  <p:slideViewPr>
    <p:cSldViewPr snapToGrid="0" snapToObjects="1">
      <p:cViewPr varScale="1">
        <p:scale>
          <a:sx n="66" d="100"/>
          <a:sy n="66" d="100"/>
        </p:scale>
        <p:origin x="-23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877600-EA7D-9946-883D-11A98FFD4134}" type="datetimeFigureOut">
              <a:rPr lang="en-US" smtClean="0"/>
              <a:t>4/19/12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B94FC-E945-3A43-AC32-B8FD12C4FDBF}" type="slidenum">
              <a:rPr lang="en-US" smtClean="0"/>
              <a:t>‹#›</a:t>
            </a:fld>
            <a:endParaRPr lang="en-US"/>
          </a:p>
        </p:txBody>
      </p:sp>
    </p:spTree>
    <p:extLst>
      <p:ext uri="{BB962C8B-B14F-4D97-AF65-F5344CB8AC3E}">
        <p14:creationId xmlns:p14="http://schemas.microsoft.com/office/powerpoint/2010/main" val="28950701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 class!</a:t>
            </a:r>
            <a:r>
              <a:rPr lang="en-US" baseline="0" dirty="0" smtClean="0"/>
              <a:t> I am Meagan, this is </a:t>
            </a:r>
            <a:r>
              <a:rPr lang="en-US" baseline="0" dirty="0" err="1" smtClean="0"/>
              <a:t>Sherine</a:t>
            </a:r>
            <a:r>
              <a:rPr lang="en-US" baseline="0" dirty="0" smtClean="0"/>
              <a:t> and </a:t>
            </a:r>
            <a:r>
              <a:rPr lang="en-US" baseline="0" dirty="0" err="1" smtClean="0"/>
              <a:t>Aksana</a:t>
            </a:r>
            <a:r>
              <a:rPr lang="en-US" baseline="0" dirty="0" smtClean="0"/>
              <a:t>, and today we will be presenting on the topic of cyber hacking and economic espionage!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a:t>
            </a:fld>
            <a:endParaRPr lang="en-US"/>
          </a:p>
        </p:txBody>
      </p:sp>
    </p:spTree>
    <p:extLst>
      <p:ext uri="{BB962C8B-B14F-4D97-AF65-F5344CB8AC3E}">
        <p14:creationId xmlns:p14="http://schemas.microsoft.com/office/powerpoint/2010/main" val="2725931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MEAGAN</a:t>
            </a:r>
          </a:p>
          <a:p>
            <a:r>
              <a:rPr lang="en-US" dirty="0" smtClean="0"/>
              <a:t>These are some</a:t>
            </a:r>
            <a:r>
              <a:rPr lang="en-US" baseline="0" dirty="0" smtClean="0"/>
              <a:t> of examples of what type of negative impacts hacking can have on an organization. </a:t>
            </a:r>
          </a:p>
          <a:p>
            <a:pPr marL="171450" indent="-171450">
              <a:buFont typeface="Arial" pitchFamily="34" charset="0"/>
              <a:buChar char="•"/>
            </a:pPr>
            <a:r>
              <a:rPr lang="en-US" sz="1200" dirty="0" smtClean="0"/>
              <a:t> Misappropriation of assets </a:t>
            </a:r>
          </a:p>
          <a:p>
            <a:pPr marL="171450" indent="-171450">
              <a:buFont typeface="Arial" pitchFamily="34" charset="0"/>
              <a:buChar char="•"/>
            </a:pPr>
            <a:r>
              <a:rPr lang="en-US" sz="1200" dirty="0" smtClean="0"/>
              <a:t> Inventory theft</a:t>
            </a:r>
          </a:p>
          <a:p>
            <a:pPr marL="171450" indent="-171450">
              <a:buFont typeface="Arial" pitchFamily="34" charset="0"/>
              <a:buChar char="•"/>
            </a:pPr>
            <a:r>
              <a:rPr lang="en-US" sz="1200" dirty="0" smtClean="0"/>
              <a:t> Insider trading </a:t>
            </a:r>
          </a:p>
          <a:p>
            <a:pPr marL="171450" indent="-171450">
              <a:buFont typeface="Arial" pitchFamily="34" charset="0"/>
              <a:buChar char="•"/>
            </a:pPr>
            <a:r>
              <a:rPr lang="en-US" sz="1200" dirty="0" smtClean="0"/>
              <a:t> Credit card fraud  </a:t>
            </a:r>
          </a:p>
          <a:p>
            <a:pPr marL="171450" indent="-171450">
              <a:buFont typeface="Arial" pitchFamily="34" charset="0"/>
              <a:buChar char="•"/>
            </a:pPr>
            <a:r>
              <a:rPr lang="en-US" sz="1200" dirty="0" smtClean="0"/>
              <a:t> False invoices</a:t>
            </a:r>
          </a:p>
          <a:p>
            <a:pPr marL="171450" indent="-171450">
              <a:buFont typeface="Arial" pitchFamily="34" charset="0"/>
              <a:buChar char="•"/>
            </a:pPr>
            <a:r>
              <a:rPr lang="en-US" sz="1200" dirty="0" smtClean="0"/>
              <a:t> Revenue misstatement </a:t>
            </a:r>
          </a:p>
          <a:p>
            <a:pPr marL="171450" indent="-171450">
              <a:buFont typeface="Arial" pitchFamily="34" charset="0"/>
              <a:buChar char="•"/>
            </a:pPr>
            <a:r>
              <a:rPr lang="en-US" sz="1200" dirty="0" smtClean="0"/>
              <a:t> Expense account abuse </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10</a:t>
            </a:fld>
            <a:endParaRPr lang="en-US"/>
          </a:p>
        </p:txBody>
      </p:sp>
    </p:spTree>
    <p:extLst>
      <p:ext uri="{BB962C8B-B14F-4D97-AF65-F5344CB8AC3E}">
        <p14:creationId xmlns:p14="http://schemas.microsoft.com/office/powerpoint/2010/main" val="335205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MEAGAN</a:t>
            </a:r>
          </a:p>
          <a:p>
            <a:pPr marL="171450" indent="-171450">
              <a:buFont typeface="Arial" pitchFamily="34" charset="0"/>
              <a:buChar char="•"/>
            </a:pPr>
            <a:r>
              <a:rPr lang="en-US" dirty="0" smtClean="0"/>
              <a:t>Ultimately</a:t>
            </a:r>
            <a:r>
              <a:rPr lang="en-US" baseline="0" dirty="0" smtClean="0"/>
              <a:t> it is very important for accountings to be aware of the threat of hacking. </a:t>
            </a:r>
          </a:p>
          <a:p>
            <a:pPr marL="171450" indent="-171450">
              <a:buFont typeface="Arial" pitchFamily="34" charset="0"/>
              <a:buChar char="•"/>
            </a:pPr>
            <a:r>
              <a:rPr lang="en-US" sz="1200" dirty="0" smtClean="0"/>
              <a:t>Internal auditors must develop processes and controls to prevent hacks</a:t>
            </a:r>
          </a:p>
          <a:p>
            <a:pPr marL="171450" indent="-171450">
              <a:buFont typeface="Arial" pitchFamily="34" charset="0"/>
              <a:buChar char="•"/>
            </a:pPr>
            <a:r>
              <a:rPr lang="en-US" sz="1200" dirty="0" smtClean="0"/>
              <a:t> Must work with external auditors to identify security controls</a:t>
            </a:r>
          </a:p>
          <a:p>
            <a:pPr marL="171450" indent="-171450">
              <a:buFont typeface="Arial" pitchFamily="34" charset="0"/>
              <a:buChar char="•"/>
            </a:pPr>
            <a:r>
              <a:rPr lang="en-US" sz="1200" dirty="0" smtClean="0"/>
              <a:t> Advances in technology lead to increased opportunities for fraud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that we have learned how cyber hacking has evolved and become a major threat for companies engaging in online transactions, it is important to understand another, even bigger, threat - economic and industrial espionage. </a:t>
            </a:r>
          </a:p>
          <a:p>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11</a:t>
            </a:fld>
            <a:endParaRPr lang="en-US"/>
          </a:p>
        </p:txBody>
      </p:sp>
    </p:spTree>
    <p:extLst>
      <p:ext uri="{BB962C8B-B14F-4D97-AF65-F5344CB8AC3E}">
        <p14:creationId xmlns:p14="http://schemas.microsoft.com/office/powerpoint/2010/main" val="1160697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AKSANA – define</a:t>
            </a:r>
            <a:r>
              <a:rPr lang="en-US" baseline="0" dirty="0" smtClean="0"/>
              <a:t> </a:t>
            </a:r>
            <a:r>
              <a:rPr lang="en-US" baseline="0" dirty="0" err="1" smtClean="0"/>
              <a:t>ee</a:t>
            </a:r>
            <a:r>
              <a:rPr lang="en-US"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involves attacks on a company’s confidential information and trade secrets. The term “trade secrets” was defined by the Economic Espionage Act of 1996 (EEA) and provides that all forms and types of financial, business, scientific, technical, economic, or engineering information that a company is trying to protect from being obtained by competitors whether tangible or intangible are considered trade secrets.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12</a:t>
            </a:fld>
            <a:endParaRPr lang="en-US"/>
          </a:p>
        </p:txBody>
      </p:sp>
    </p:spTree>
    <p:extLst>
      <p:ext uri="{BB962C8B-B14F-4D97-AF65-F5344CB8AC3E}">
        <p14:creationId xmlns:p14="http://schemas.microsoft.com/office/powerpoint/2010/main" val="2768304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AKSANA</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technology allowed new ways to engage in economic and industrial espionage. For example, due to improvements in eavesdropping technology, a company's proprietary information could be easily electronically removed (Withers and Albrecht, 1997). In addition, more computers appear in the workplace. Crime involving the theft of data, chips, and computer equipment have multiplied (</a:t>
            </a:r>
            <a:r>
              <a:rPr lang="en-US" sz="1200" kern="1200" dirty="0" err="1" smtClean="0">
                <a:solidFill>
                  <a:schemeClr val="tx1"/>
                </a:solidFill>
                <a:effectLst/>
                <a:latin typeface="+mn-lt"/>
                <a:ea typeface="+mn-ea"/>
                <a:cs typeface="+mn-cs"/>
              </a:rPr>
              <a:t>Johnstone</a:t>
            </a:r>
            <a:r>
              <a:rPr lang="en-US" sz="1200" kern="1200" dirty="0" smtClean="0">
                <a:solidFill>
                  <a:schemeClr val="tx1"/>
                </a:solidFill>
                <a:effectLst/>
                <a:latin typeface="+mn-lt"/>
                <a:ea typeface="+mn-ea"/>
                <a:cs typeface="+mn-cs"/>
              </a:rPr>
              <a:t>, 1996). Finally, since information networks have become commonplace, and because networks can easily connect with outside locations around the globe, protecting information assets has become a serious challenge (</a:t>
            </a:r>
            <a:r>
              <a:rPr lang="en-US" sz="1200" kern="1200" dirty="0" err="1" smtClean="0">
                <a:solidFill>
                  <a:schemeClr val="tx1"/>
                </a:solidFill>
                <a:effectLst/>
                <a:latin typeface="+mn-lt"/>
                <a:ea typeface="+mn-ea"/>
                <a:cs typeface="+mn-cs"/>
              </a:rPr>
              <a:t>Nodoushani</a:t>
            </a:r>
            <a:r>
              <a:rPr lang="en-US" sz="1200" kern="1200" dirty="0" smtClean="0">
                <a:solidFill>
                  <a:schemeClr val="tx1"/>
                </a:solidFill>
                <a:effectLst/>
                <a:latin typeface="+mn-lt"/>
                <a:ea typeface="+mn-ea"/>
                <a:cs typeface="+mn-cs"/>
              </a:rPr>
              <a:t> at el., 2012).</a:t>
            </a:r>
          </a:p>
          <a:p>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13</a:t>
            </a:fld>
            <a:endParaRPr lang="en-US"/>
          </a:p>
        </p:txBody>
      </p:sp>
    </p:spTree>
    <p:extLst>
      <p:ext uri="{BB962C8B-B14F-4D97-AF65-F5344CB8AC3E}">
        <p14:creationId xmlns:p14="http://schemas.microsoft.com/office/powerpoint/2010/main" val="2814668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AKSANA</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14</a:t>
            </a:fld>
            <a:endParaRPr lang="en-US"/>
          </a:p>
        </p:txBody>
      </p:sp>
    </p:spTree>
    <p:extLst>
      <p:ext uri="{BB962C8B-B14F-4D97-AF65-F5344CB8AC3E}">
        <p14:creationId xmlns:p14="http://schemas.microsoft.com/office/powerpoint/2010/main" val="2189836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AKSANA</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15</a:t>
            </a:fld>
            <a:endParaRPr lang="en-US"/>
          </a:p>
        </p:txBody>
      </p:sp>
    </p:spTree>
    <p:extLst>
      <p:ext uri="{BB962C8B-B14F-4D97-AF65-F5344CB8AC3E}">
        <p14:creationId xmlns:p14="http://schemas.microsoft.com/office/powerpoint/2010/main" val="3910011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MEAGAN</a:t>
            </a:r>
          </a:p>
          <a:p>
            <a:r>
              <a:rPr lang="en-US" sz="1200" kern="1200" dirty="0" smtClean="0">
                <a:solidFill>
                  <a:schemeClr val="tx1"/>
                </a:solidFill>
                <a:effectLst/>
                <a:latin typeface="+mn-lt"/>
                <a:ea typeface="+mn-ea"/>
                <a:cs typeface="+mn-cs"/>
              </a:rPr>
              <a:t>Now we are going to talk about some ways that we can try and reduce hacking and economic espionage. </a:t>
            </a:r>
          </a:p>
          <a:p>
            <a:r>
              <a:rPr lang="en-US" sz="1200" kern="1200" dirty="0" smtClean="0">
                <a:solidFill>
                  <a:schemeClr val="tx1"/>
                </a:solidFill>
                <a:effectLst/>
                <a:latin typeface="+mn-lt"/>
                <a:ea typeface="+mn-ea"/>
                <a:cs typeface="+mn-cs"/>
              </a:rPr>
              <a:t>First and foremost</a:t>
            </a:r>
            <a:r>
              <a:rPr lang="en-US" sz="1200" kern="1200" baseline="0" dirty="0" smtClean="0">
                <a:solidFill>
                  <a:schemeClr val="tx1"/>
                </a:solidFill>
                <a:effectLst/>
                <a:latin typeface="+mn-lt"/>
                <a:ea typeface="+mn-ea"/>
                <a:cs typeface="+mn-cs"/>
              </a:rPr>
              <a:t> – compliance with SOX. Now, we’ve heard about SOX in pretty much every class and every presentation, so I am not going to bored you with the details of what it is or does, but it is important to note that:</a:t>
            </a:r>
          </a:p>
          <a:p>
            <a:pPr marL="171450" indent="-171450">
              <a:buFont typeface="Arial" pitchFamily="34" charset="0"/>
              <a:buChar char="•"/>
            </a:pPr>
            <a:r>
              <a:rPr lang="en-US" sz="1200" kern="1200" dirty="0" smtClean="0">
                <a:solidFill>
                  <a:schemeClr val="tx1"/>
                </a:solidFill>
                <a:effectLst/>
                <a:latin typeface="+mn-lt"/>
                <a:ea typeface="+mn-ea"/>
                <a:cs typeface="+mn-cs"/>
              </a:rPr>
              <a:t>After SOX was implemented,</a:t>
            </a:r>
            <a:r>
              <a:rPr lang="en-US" sz="1200" kern="1200" baseline="0" dirty="0" smtClean="0">
                <a:solidFill>
                  <a:schemeClr val="tx1"/>
                </a:solidFill>
                <a:effectLst/>
                <a:latin typeface="+mn-lt"/>
                <a:ea typeface="+mn-ea"/>
                <a:cs typeface="+mn-cs"/>
              </a:rPr>
              <a:t> companies were required to access internal controls and reassess the strength of internal controls in place. </a:t>
            </a:r>
          </a:p>
          <a:p>
            <a:pPr marL="171450" indent="-171450">
              <a:buFont typeface="Arial" pitchFamily="34" charset="0"/>
              <a:buChar char="•"/>
            </a:pPr>
            <a:r>
              <a:rPr lang="en-US" sz="1200" kern="1200" dirty="0" smtClean="0">
                <a:solidFill>
                  <a:schemeClr val="tx1"/>
                </a:solidFill>
                <a:effectLst/>
                <a:latin typeface="+mn-lt"/>
                <a:ea typeface="+mn-ea"/>
                <a:cs typeface="+mn-cs"/>
              </a:rPr>
              <a:t>Therefore, companies that comply with SOX reduce their chances of being affected by IT security breaches</a:t>
            </a:r>
            <a:r>
              <a:rPr lang="en-US" sz="1200" kern="1200" baseline="0" dirty="0" smtClean="0">
                <a:solidFill>
                  <a:schemeClr val="tx1"/>
                </a:solidFill>
                <a:effectLst/>
                <a:latin typeface="+mn-lt"/>
                <a:ea typeface="+mn-ea"/>
                <a:cs typeface="+mn-cs"/>
              </a:rPr>
              <a:t>, will potentially reduce their vulnerability of being hacked and/or victimized by EE</a:t>
            </a:r>
          </a:p>
          <a:p>
            <a:pPr marL="171450" indent="-171450">
              <a:buFont typeface="Arial" pitchFamily="34" charset="0"/>
              <a:buChar char="•"/>
            </a:pPr>
            <a:endParaRPr lang="en-US" sz="1200" kern="1200" baseline="0" dirty="0" smtClean="0">
              <a:solidFill>
                <a:schemeClr val="tx1"/>
              </a:solidFill>
              <a:effectLst/>
              <a:latin typeface="+mn-lt"/>
              <a:ea typeface="+mn-ea"/>
              <a:cs typeface="+mn-cs"/>
            </a:endParaRPr>
          </a:p>
          <a:p>
            <a:pPr marL="171450" indent="-171450">
              <a:buFont typeface="Arial" pitchFamily="34" charset="0"/>
              <a:buChar char="•"/>
            </a:pPr>
            <a:r>
              <a:rPr lang="en-US" sz="1200" kern="1200" baseline="0" dirty="0" smtClean="0">
                <a:solidFill>
                  <a:schemeClr val="tx1"/>
                </a:solidFill>
                <a:effectLst/>
                <a:latin typeface="+mn-lt"/>
                <a:ea typeface="+mn-ea"/>
                <a:cs typeface="+mn-cs"/>
              </a:rPr>
              <a:t>Another component that we talked about in our paper was a company’s</a:t>
            </a:r>
            <a:r>
              <a:rPr lang="en-US" sz="1200" kern="1200" dirty="0" smtClean="0">
                <a:solidFill>
                  <a:schemeClr val="tx1"/>
                </a:solidFill>
                <a:effectLst/>
                <a:latin typeface="+mn-lt"/>
                <a:ea typeface="+mn-ea"/>
                <a:cs typeface="+mn-cs"/>
              </a:rPr>
              <a:t> timely response to security threats. </a:t>
            </a:r>
          </a:p>
          <a:p>
            <a:pPr marL="171450" indent="-171450">
              <a:buFont typeface="Arial" pitchFamily="34" charset="0"/>
              <a:buChar char="•"/>
            </a:pPr>
            <a:r>
              <a:rPr lang="en-US" sz="1200" kern="1200" dirty="0" smtClean="0">
                <a:solidFill>
                  <a:schemeClr val="tx1"/>
                </a:solidFill>
                <a:effectLst/>
                <a:latin typeface="+mn-lt"/>
                <a:ea typeface="+mn-ea"/>
                <a:cs typeface="+mn-cs"/>
              </a:rPr>
              <a:t>There are two main approaches, the proactive and reactive approach, that a company could take in order to enhance IT security and resolve IT breaches</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b="1" u="sng" kern="1200" dirty="0" smtClean="0">
                <a:solidFill>
                  <a:schemeClr val="tx1"/>
                </a:solidFill>
                <a:effectLst/>
                <a:latin typeface="+mn-lt"/>
                <a:ea typeface="+mn-ea"/>
                <a:cs typeface="+mn-cs"/>
              </a:rPr>
              <a:t>proactive approach</a:t>
            </a:r>
            <a:r>
              <a:rPr lang="en-US" sz="1200" kern="1200" dirty="0" smtClean="0">
                <a:solidFill>
                  <a:schemeClr val="tx1"/>
                </a:solidFill>
                <a:effectLst/>
                <a:latin typeface="+mn-lt"/>
                <a:ea typeface="+mn-ea"/>
                <a:cs typeface="+mn-cs"/>
              </a:rPr>
              <a:t>, a company incurs costs early in the implementation process of its IT security.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This approach focuses on preventive measures that a company takes to avoid successful breaches.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effectLst/>
              <a:latin typeface="+mn-lt"/>
              <a:ea typeface="+mn-ea"/>
              <a:cs typeface="+mn-cs"/>
            </a:endParaRPr>
          </a:p>
          <a:p>
            <a:pPr marL="628650" lvl="1" indent="-171450">
              <a:buFont typeface="Arial" pitchFamily="34" charset="0"/>
              <a:buChar char="•"/>
            </a:pPr>
            <a:r>
              <a:rPr lang="en-US" sz="1200" b="1" u="sng" kern="1200" dirty="0" smtClean="0">
                <a:solidFill>
                  <a:schemeClr val="tx1"/>
                </a:solidFill>
                <a:effectLst/>
                <a:latin typeface="+mn-lt"/>
                <a:ea typeface="+mn-ea"/>
                <a:cs typeface="+mn-cs"/>
              </a:rPr>
              <a:t>reactive approach</a:t>
            </a:r>
            <a:r>
              <a:rPr lang="en-US" sz="1200" kern="1200" dirty="0" smtClean="0">
                <a:solidFill>
                  <a:schemeClr val="tx1"/>
                </a:solidFill>
                <a:effectLst/>
                <a:latin typeface="+mn-lt"/>
                <a:ea typeface="+mn-ea"/>
                <a:cs typeface="+mn-cs"/>
              </a:rPr>
              <a:t>, companies avoid the initial costs associated with IT security controls implementation. </a:t>
            </a:r>
          </a:p>
          <a:p>
            <a:pPr marL="628650" lvl="1" indent="-171450">
              <a:buFont typeface="Arial" pitchFamily="34" charset="0"/>
              <a:buChar char="•"/>
            </a:pPr>
            <a:r>
              <a:rPr lang="en-US" sz="1200" kern="1200" dirty="0" smtClean="0">
                <a:solidFill>
                  <a:schemeClr val="tx1"/>
                </a:solidFill>
                <a:effectLst/>
                <a:latin typeface="+mn-lt"/>
                <a:ea typeface="+mn-ea"/>
                <a:cs typeface="+mn-cs"/>
              </a:rPr>
              <a:t>For example, a company may  rely on security by obscurity. </a:t>
            </a:r>
          </a:p>
          <a:p>
            <a:pPr marL="628650" lvl="1" indent="-171450">
              <a:buFont typeface="Arial" pitchFamily="34" charset="0"/>
              <a:buChar char="•"/>
            </a:pPr>
            <a:r>
              <a:rPr lang="en-US" sz="1200" kern="1200" dirty="0" smtClean="0">
                <a:solidFill>
                  <a:schemeClr val="tx1"/>
                </a:solidFill>
                <a:effectLst/>
                <a:latin typeface="+mn-lt"/>
                <a:ea typeface="+mn-ea"/>
                <a:cs typeface="+mn-cs"/>
              </a:rPr>
              <a:t>Thus, companies that implement a reactive approach do not incur costs until an incident has occurred. </a:t>
            </a:r>
          </a:p>
          <a:p>
            <a:pPr marL="628650" lvl="1" indent="-171450">
              <a:buFont typeface="Arial" pitchFamily="34" charset="0"/>
              <a:buChar char="•"/>
            </a:pPr>
            <a:r>
              <a:rPr lang="en-US" sz="1200" kern="1200" dirty="0" smtClean="0">
                <a:solidFill>
                  <a:schemeClr val="tx1"/>
                </a:solidFill>
                <a:effectLst/>
                <a:latin typeface="+mn-lt"/>
                <a:ea typeface="+mn-ea"/>
                <a:cs typeface="+mn-cs"/>
              </a:rPr>
              <a:t>The costs to repair the damage caused by a security breach can be catastrophic. </a:t>
            </a:r>
          </a:p>
          <a:p>
            <a:pPr marL="628650" lvl="1" indent="-171450">
              <a:buFont typeface="Arial" pitchFamily="34" charset="0"/>
              <a:buChar char="•"/>
            </a:pPr>
            <a:endParaRPr lang="en-US" sz="1200" kern="1200" dirty="0" smtClean="0">
              <a:solidFill>
                <a:schemeClr val="tx1"/>
              </a:solidFill>
              <a:effectLst/>
              <a:latin typeface="+mn-lt"/>
              <a:ea typeface="+mn-ea"/>
              <a:cs typeface="+mn-cs"/>
            </a:endParaRPr>
          </a:p>
          <a:p>
            <a:pPr marL="628650" lvl="1" indent="-171450">
              <a:buFont typeface="Arial" pitchFamily="34" charset="0"/>
              <a:buChar char="•"/>
            </a:pPr>
            <a:r>
              <a:rPr lang="en-US" sz="1200" kern="1200" dirty="0" smtClean="0">
                <a:solidFill>
                  <a:schemeClr val="tx1"/>
                </a:solidFill>
                <a:effectLst/>
                <a:latin typeface="+mn-lt"/>
                <a:ea typeface="+mn-ea"/>
                <a:cs typeface="+mn-cs"/>
              </a:rPr>
              <a:t> if a breach occurs, a preventative approach will allow a company to detect and respond to the compromise faster than if they were using a reactive approach.</a:t>
            </a:r>
          </a:p>
          <a:p>
            <a:pPr marL="628650" lvl="1" indent="-171450">
              <a:buFont typeface="Arial" pitchFamily="34" charset="0"/>
              <a:buChar char="•"/>
            </a:pPr>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Another component: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Companies that implement strong IT controls, physical access controls, nondisclosure agreements and background checks make it harder for employees to breach systems and acquire proprietary information. </a:t>
            </a:r>
          </a:p>
          <a:p>
            <a:pPr marL="171450" indent="-171450">
              <a:buFont typeface="Arial" pitchFamily="34" charset="0"/>
              <a:buChar char="•"/>
            </a:pPr>
            <a:r>
              <a:rPr lang="en-US" sz="1200" kern="1200" dirty="0" smtClean="0">
                <a:solidFill>
                  <a:schemeClr val="tx1"/>
                </a:solidFill>
                <a:effectLst/>
                <a:latin typeface="+mn-lt"/>
                <a:ea typeface="+mn-ea"/>
                <a:cs typeface="+mn-cs"/>
              </a:rPr>
              <a:t>Finally, one of the key ways to prevent employees in engaging in espionage is to have employee training. </a:t>
            </a:r>
          </a:p>
          <a:p>
            <a:pPr marL="628650" lvl="1" indent="-171450">
              <a:buFont typeface="Arial" pitchFamily="34" charset="0"/>
              <a:buChar char="•"/>
            </a:pPr>
            <a:r>
              <a:rPr lang="en-US" sz="1200" kern="1200" dirty="0" smtClean="0">
                <a:solidFill>
                  <a:schemeClr val="tx1"/>
                </a:solidFill>
                <a:effectLst/>
                <a:latin typeface="+mn-lt"/>
                <a:ea typeface="+mn-ea"/>
                <a:cs typeface="+mn-cs"/>
              </a:rPr>
              <a:t>Training helps employees recognize the difference between trade secrets and common knowledge and </a:t>
            </a:r>
          </a:p>
          <a:p>
            <a:pPr marL="628650" lvl="1" indent="-171450">
              <a:buFont typeface="Arial" pitchFamily="34" charset="0"/>
              <a:buChar char="•"/>
            </a:pPr>
            <a:r>
              <a:rPr lang="en-US" sz="1200" kern="1200" dirty="0" smtClean="0">
                <a:solidFill>
                  <a:schemeClr val="tx1"/>
                </a:solidFill>
                <a:effectLst/>
                <a:latin typeface="+mn-lt"/>
                <a:ea typeface="+mn-ea"/>
                <a:cs typeface="+mn-cs"/>
              </a:rPr>
              <a:t>explains potential legal consequences of wrongful acts to employees, </a:t>
            </a:r>
          </a:p>
          <a:p>
            <a:pPr marL="628650" lvl="1" indent="-171450">
              <a:buFont typeface="Arial" pitchFamily="34" charset="0"/>
              <a:buChar char="•"/>
            </a:pPr>
            <a:r>
              <a:rPr lang="en-US" sz="1200" kern="1200" dirty="0" smtClean="0">
                <a:solidFill>
                  <a:schemeClr val="tx1"/>
                </a:solidFill>
                <a:effectLst/>
                <a:latin typeface="+mn-lt"/>
                <a:ea typeface="+mn-ea"/>
                <a:cs typeface="+mn-cs"/>
              </a:rPr>
              <a:t>such training prevents accidental and intentional stealing of trade secrets </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16</a:t>
            </a:fld>
            <a:endParaRPr lang="en-US"/>
          </a:p>
        </p:txBody>
      </p:sp>
    </p:spTree>
    <p:extLst>
      <p:ext uri="{BB962C8B-B14F-4D97-AF65-F5344CB8AC3E}">
        <p14:creationId xmlns:p14="http://schemas.microsoft.com/office/powerpoint/2010/main" val="489785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SHERINE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17</a:t>
            </a:fld>
            <a:endParaRPr lang="en-US"/>
          </a:p>
        </p:txBody>
      </p:sp>
    </p:spTree>
    <p:extLst>
      <p:ext uri="{BB962C8B-B14F-4D97-AF65-F5344CB8AC3E}">
        <p14:creationId xmlns:p14="http://schemas.microsoft.com/office/powerpoint/2010/main" val="4294113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None/>
              <a:tabLst/>
              <a:defRPr/>
            </a:pPr>
            <a:r>
              <a:rPr lang="en-US" sz="1200" kern="1200" dirty="0" smtClean="0">
                <a:solidFill>
                  <a:schemeClr val="tx1"/>
                </a:solidFill>
                <a:effectLst/>
                <a:latin typeface="+mn-lt"/>
                <a:ea typeface="+mn-ea"/>
                <a:cs typeface="+mn-cs"/>
              </a:rPr>
              <a:t>MEAGAN</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goals of our presentation are to explain how cyber hacking and economic espionage has evolved over the past century. </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We will provide some examples of companies that have been victimized by hackers and that have been involved in economic espionage </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Additionally, we will discuss some existing regulatory acts, such as the: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Computer Fraud and Abuse Act, the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Economic Espionage Act, and the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Sarbanes-Oxley Act, </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how </a:t>
            </a:r>
            <a:r>
              <a:rPr lang="en-US" sz="1200" b="1" kern="1200" dirty="0" smtClean="0">
                <a:solidFill>
                  <a:schemeClr val="tx1"/>
                </a:solidFill>
                <a:effectLst/>
                <a:latin typeface="+mn-lt"/>
                <a:ea typeface="+mn-ea"/>
                <a:cs typeface="+mn-cs"/>
              </a:rPr>
              <a:t>compliance with IT security and controls can reduce cyber hacking and economic espionage</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2</a:t>
            </a:fld>
            <a:endParaRPr lang="en-US"/>
          </a:p>
        </p:txBody>
      </p:sp>
    </p:spTree>
    <p:extLst>
      <p:ext uri="{BB962C8B-B14F-4D97-AF65-F5344CB8AC3E}">
        <p14:creationId xmlns:p14="http://schemas.microsoft.com/office/powerpoint/2010/main" val="373673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dirty="0" smtClean="0"/>
              <a:t>MEAGAN</a:t>
            </a:r>
          </a:p>
          <a:p>
            <a:pPr marL="171450" indent="-171450">
              <a:buFont typeface="Arial" pitchFamily="34" charset="0"/>
              <a:buChar char="•"/>
            </a:pPr>
            <a:r>
              <a:rPr lang="en-US" dirty="0" smtClean="0"/>
              <a:t>There</a:t>
            </a:r>
            <a:r>
              <a:rPr lang="en-US" baseline="0" dirty="0" smtClean="0"/>
              <a:t> are many reasons why we chose this topic.</a:t>
            </a:r>
          </a:p>
          <a:p>
            <a:pPr marL="228600" indent="-228600">
              <a:buFont typeface="+mj-lt"/>
              <a:buAutoNum type="arabicPeriod"/>
            </a:pPr>
            <a:r>
              <a:rPr lang="en-US" baseline="0" dirty="0" smtClean="0"/>
              <a:t>It is very interesting!</a:t>
            </a:r>
          </a:p>
          <a:p>
            <a:pPr marL="228600" indent="-228600">
              <a:buFont typeface="+mj-lt"/>
              <a:buAutoNum type="arabicPeriod"/>
            </a:pPr>
            <a:r>
              <a:rPr lang="en-US" dirty="0" smtClean="0"/>
              <a:t>A</a:t>
            </a:r>
            <a:r>
              <a:rPr lang="en-US" baseline="0" dirty="0" smtClean="0"/>
              <a:t>ccounting students need to be aware of the growing concern associated with cyber hacking.</a:t>
            </a:r>
          </a:p>
          <a:p>
            <a:pPr marL="228600" indent="-228600">
              <a:buFont typeface="+mj-lt"/>
              <a:buAutoNum type="arabicPeriod"/>
            </a:pPr>
            <a:r>
              <a:rPr lang="en-US" baseline="0" dirty="0" smtClean="0"/>
              <a:t>As business professionals, we will all need to understand the concept of economic espionage and how the companies we will be working for one day can be exposed to this dilemma.</a:t>
            </a:r>
          </a:p>
          <a:p>
            <a:pPr marL="228600" indent="-228600">
              <a:buFont typeface="+mj-lt"/>
              <a:buAutoNum type="arabicPeriod"/>
            </a:pPr>
            <a:r>
              <a:rPr lang="en-US" sz="1200" kern="1200" dirty="0" smtClean="0">
                <a:solidFill>
                  <a:schemeClr val="tx1"/>
                </a:solidFill>
                <a:effectLst/>
                <a:latin typeface="+mn-lt"/>
                <a:ea typeface="+mn-ea"/>
                <a:cs typeface="+mn-cs"/>
              </a:rPr>
              <a:t>Hacking is a huge threat, not only to the organizational well-being of a company, but also to countries and international networks.</a:t>
            </a:r>
          </a:p>
          <a:p>
            <a:pPr marL="685800" marR="0" lvl="2" indent="-228600" algn="l" defTabSz="457200" rtl="0" eaLnBrk="1" fontAlgn="auto" latinLnBrk="0" hangingPunct="1">
              <a:lnSpc>
                <a:spcPct val="100000"/>
              </a:lnSpc>
              <a:spcBef>
                <a:spcPts val="0"/>
              </a:spcBef>
              <a:spcAft>
                <a:spcPts val="0"/>
              </a:spcAft>
              <a:buClrTx/>
              <a:buSzTx/>
              <a:buFont typeface="Arial" pitchFamily="34" charset="0"/>
              <a:buChar char="•"/>
              <a:tabLst/>
              <a:defRPr/>
            </a:pPr>
            <a:r>
              <a:rPr lang="en-US" kern="1200" baseline="0" dirty="0" smtClean="0">
                <a:solidFill>
                  <a:schemeClr val="tx1"/>
                </a:solidFill>
                <a:effectLst/>
                <a:latin typeface="+mn-lt"/>
                <a:ea typeface="+mn-ea"/>
                <a:cs typeface="+mn-cs"/>
              </a:rPr>
              <a:t>We will speak about more specific examples of this throughout the presentation.</a:t>
            </a:r>
            <a:r>
              <a:rPr lang="en-US" baseline="0" dirty="0" smtClean="0"/>
              <a:t> </a:t>
            </a:r>
            <a:endParaRPr lang="en-US" sz="120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Dynamic</a:t>
            </a:r>
            <a:r>
              <a:rPr lang="en-US" sz="1200" kern="1200" baseline="0" dirty="0" smtClean="0">
                <a:solidFill>
                  <a:schemeClr val="tx1"/>
                </a:solidFill>
                <a:effectLst/>
                <a:latin typeface="+mn-lt"/>
                <a:ea typeface="+mn-ea"/>
                <a:cs typeface="+mn-cs"/>
              </a:rPr>
              <a:t> growth of technology </a:t>
            </a:r>
            <a:r>
              <a:rPr lang="en-US" sz="1200" kern="1200" dirty="0" smtClean="0">
                <a:solidFill>
                  <a:schemeClr val="tx1"/>
                </a:solidFill>
                <a:effectLst/>
                <a:latin typeface="+mn-lt"/>
                <a:ea typeface="+mn-ea"/>
                <a:cs typeface="+mn-cs"/>
              </a:rPr>
              <a:t>and increased reliance on computers and information-based system.</a:t>
            </a:r>
          </a:p>
          <a:p>
            <a:pPr marL="685800" lvl="1" indent="-228600">
              <a:buFont typeface="Arial" pitchFamily="34" charset="0"/>
              <a:buChar char="•"/>
            </a:pPr>
            <a:r>
              <a:rPr lang="en-US" sz="1200" kern="1200" dirty="0" smtClean="0">
                <a:solidFill>
                  <a:schemeClr val="tx1"/>
                </a:solidFill>
                <a:effectLst/>
                <a:latin typeface="+mn-lt"/>
                <a:ea typeface="+mn-ea"/>
                <a:cs typeface="+mn-cs"/>
              </a:rPr>
              <a:t>It has created a constant pressure on companies to protect their information and knowledge from external threats</a:t>
            </a:r>
          </a:p>
        </p:txBody>
      </p:sp>
      <p:sp>
        <p:nvSpPr>
          <p:cNvPr id="4" name="Slide Number Placeholder 3"/>
          <p:cNvSpPr>
            <a:spLocks noGrp="1"/>
          </p:cNvSpPr>
          <p:nvPr>
            <p:ph type="sldNum" sz="quarter" idx="10"/>
          </p:nvPr>
        </p:nvSpPr>
        <p:spPr/>
        <p:txBody>
          <a:bodyPr/>
          <a:lstStyle/>
          <a:p>
            <a:fld id="{A0BB94FC-E945-3A43-AC32-B8FD12C4FDBF}" type="slidenum">
              <a:rPr lang="en-US" smtClean="0"/>
              <a:t>3</a:t>
            </a:fld>
            <a:endParaRPr lang="en-US"/>
          </a:p>
        </p:txBody>
      </p:sp>
    </p:spTree>
    <p:extLst>
      <p:ext uri="{BB962C8B-B14F-4D97-AF65-F5344CB8AC3E}">
        <p14:creationId xmlns:p14="http://schemas.microsoft.com/office/powerpoint/2010/main" val="388646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SHERINE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4</a:t>
            </a:fld>
            <a:endParaRPr lang="en-US"/>
          </a:p>
        </p:txBody>
      </p:sp>
    </p:spTree>
    <p:extLst>
      <p:ext uri="{BB962C8B-B14F-4D97-AF65-F5344CB8AC3E}">
        <p14:creationId xmlns:p14="http://schemas.microsoft.com/office/powerpoint/2010/main" val="809216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SHERINE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5</a:t>
            </a:fld>
            <a:endParaRPr lang="en-US"/>
          </a:p>
        </p:txBody>
      </p:sp>
    </p:spTree>
    <p:extLst>
      <p:ext uri="{BB962C8B-B14F-4D97-AF65-F5344CB8AC3E}">
        <p14:creationId xmlns:p14="http://schemas.microsoft.com/office/powerpoint/2010/main" val="3927838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MEAGAN</a:t>
            </a:r>
          </a:p>
          <a:p>
            <a:r>
              <a:rPr lang="en-US" dirty="0" smtClean="0"/>
              <a:t>So</a:t>
            </a:r>
            <a:r>
              <a:rPr lang="en-US" baseline="0" dirty="0" smtClean="0"/>
              <a:t> let’s see who was paying attention last week! …</a:t>
            </a:r>
          </a:p>
          <a:p>
            <a:r>
              <a:rPr lang="en-US" baseline="0" dirty="0" smtClean="0"/>
              <a:t>Does anyone remember what Bruce told us that happened in 1984????! …</a:t>
            </a:r>
          </a:p>
          <a:p>
            <a:r>
              <a:rPr lang="en-US" baseline="0" dirty="0" smtClean="0"/>
              <a:t>That’s right! The introduction of PCs!</a:t>
            </a:r>
          </a:p>
          <a:p>
            <a:endParaRPr lang="en-US" baseline="0" dirty="0" smtClean="0"/>
          </a:p>
          <a:p>
            <a:pPr marL="171450" indent="-171450">
              <a:buFont typeface="Arial" pitchFamily="34" charset="0"/>
              <a:buChar char="•"/>
            </a:pPr>
            <a:r>
              <a:rPr lang="en-US" baseline="0" dirty="0" smtClean="0"/>
              <a:t>Well, this new development of personal computers led to an increase in cyber crime and shortly after, in 1986, the Computer Fraud and Abuse Act was passed by Congress. </a:t>
            </a:r>
          </a:p>
          <a:p>
            <a:pPr marL="171450" indent="-171450">
              <a:buFont typeface="Arial" pitchFamily="34" charset="0"/>
              <a:buChar char="•"/>
            </a:pPr>
            <a:r>
              <a:rPr lang="en-US" baseline="0" dirty="0" smtClean="0"/>
              <a:t>Until this Act was passed, breaking into a computer system was not an illegal or criminal act. </a:t>
            </a:r>
          </a:p>
          <a:p>
            <a:pPr marL="171450" indent="-171450">
              <a:buFont typeface="Arial" pitchFamily="34" charset="0"/>
              <a:buChar char="•"/>
            </a:pPr>
            <a:r>
              <a:rPr lang="en-US" baseline="0" dirty="0" smtClean="0"/>
              <a:t>This act actually made the act of hacking a crime and introduced consequences for criminals engaging in this act. </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6</a:t>
            </a:fld>
            <a:endParaRPr lang="en-US"/>
          </a:p>
        </p:txBody>
      </p:sp>
    </p:spTree>
    <p:extLst>
      <p:ext uri="{BB962C8B-B14F-4D97-AF65-F5344CB8AC3E}">
        <p14:creationId xmlns:p14="http://schemas.microsoft.com/office/powerpoint/2010/main" val="946692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MEAGAN</a:t>
            </a:r>
          </a:p>
          <a:p>
            <a:pPr marL="171450" indent="-171450">
              <a:buFont typeface="Arial" pitchFamily="34" charset="0"/>
              <a:buChar char="•"/>
            </a:pPr>
            <a:r>
              <a:rPr lang="en-US" dirty="0" smtClean="0"/>
              <a:t>Shortl</a:t>
            </a:r>
            <a:r>
              <a:rPr lang="en-US" baseline="0" dirty="0" smtClean="0"/>
              <a:t>y after the act was passed, </a:t>
            </a:r>
          </a:p>
          <a:p>
            <a:pPr marL="171450" indent="-171450">
              <a:buFont typeface="Arial" pitchFamily="34" charset="0"/>
              <a:buChar char="•"/>
            </a:pPr>
            <a:r>
              <a:rPr lang="en-US" baseline="0" dirty="0" smtClean="0"/>
              <a:t>in 1990 </a:t>
            </a:r>
          </a:p>
          <a:p>
            <a:pPr marL="171450" indent="-171450">
              <a:buFont typeface="Arial" pitchFamily="34" charset="0"/>
              <a:buChar char="•"/>
            </a:pPr>
            <a:r>
              <a:rPr lang="en-US" baseline="0" dirty="0" smtClean="0"/>
              <a:t>there was a </a:t>
            </a:r>
            <a:r>
              <a:rPr lang="en-US" dirty="0" smtClean="0"/>
              <a:t>nation-wide United States Secret Service crackdown on "illegal computer hacking activities”.</a:t>
            </a:r>
          </a:p>
          <a:p>
            <a:pPr marL="171450" indent="-171450">
              <a:buFont typeface="Arial" pitchFamily="34" charset="0"/>
              <a:buChar char="•"/>
            </a:pPr>
            <a:r>
              <a:rPr lang="en-US" sz="1200" kern="1200" dirty="0" smtClean="0">
                <a:solidFill>
                  <a:schemeClr val="tx1"/>
                </a:solidFill>
                <a:effectLst/>
                <a:latin typeface="+mn-lt"/>
                <a:ea typeface="+mn-ea"/>
                <a:cs typeface="+mn-cs"/>
              </a:rPr>
              <a:t>the Secret Services raided and arrested several hackers involved in credit card theft, telephone and wire fraud </a:t>
            </a:r>
          </a:p>
          <a:p>
            <a:pPr marL="171450" indent="-171450">
              <a:buFont typeface="Arial" pitchFamily="34" charset="0"/>
              <a:buChar char="•"/>
            </a:pPr>
            <a:r>
              <a:rPr lang="en-US" dirty="0" smtClean="0"/>
              <a:t>The arrests and subsequent court cases resulted in the creation of the Electronic Frontier </a:t>
            </a:r>
            <a:r>
              <a:rPr lang="en-US" dirty="0" smtClean="0"/>
              <a:t>Foundation</a:t>
            </a:r>
          </a:p>
          <a:p>
            <a:pPr marL="171450" indent="-171450">
              <a:buFont typeface="Arial" pitchFamily="34" charset="0"/>
              <a:buChar char="•"/>
            </a:pPr>
            <a:r>
              <a:rPr lang="en-US" dirty="0" smtClean="0"/>
              <a:t>Arrests Included Legion</a:t>
            </a:r>
            <a:r>
              <a:rPr lang="en-US" baseline="0" dirty="0" smtClean="0"/>
              <a:t> of Doom group</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7</a:t>
            </a:fld>
            <a:endParaRPr lang="en-US"/>
          </a:p>
        </p:txBody>
      </p:sp>
    </p:spTree>
    <p:extLst>
      <p:ext uri="{BB962C8B-B14F-4D97-AF65-F5344CB8AC3E}">
        <p14:creationId xmlns:p14="http://schemas.microsoft.com/office/powerpoint/2010/main" val="353532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SHERINE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8</a:t>
            </a:fld>
            <a:endParaRPr lang="en-US"/>
          </a:p>
        </p:txBody>
      </p:sp>
    </p:spTree>
    <p:extLst>
      <p:ext uri="{BB962C8B-B14F-4D97-AF65-F5344CB8AC3E}">
        <p14:creationId xmlns:p14="http://schemas.microsoft.com/office/powerpoint/2010/main" val="3169827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SHERINE</a:t>
            </a:r>
            <a:endParaRPr lang="en-US" dirty="0"/>
          </a:p>
        </p:txBody>
      </p:sp>
      <p:sp>
        <p:nvSpPr>
          <p:cNvPr id="4" name="Slide Number Placeholder 3"/>
          <p:cNvSpPr>
            <a:spLocks noGrp="1"/>
          </p:cNvSpPr>
          <p:nvPr>
            <p:ph type="sldNum" sz="quarter" idx="10"/>
          </p:nvPr>
        </p:nvSpPr>
        <p:spPr/>
        <p:txBody>
          <a:bodyPr/>
          <a:lstStyle/>
          <a:p>
            <a:fld id="{A0BB94FC-E945-3A43-AC32-B8FD12C4FDBF}" type="slidenum">
              <a:rPr lang="en-US" smtClean="0"/>
              <a:t>9</a:t>
            </a:fld>
            <a:endParaRPr lang="en-US"/>
          </a:p>
        </p:txBody>
      </p:sp>
    </p:spTree>
    <p:extLst>
      <p:ext uri="{BB962C8B-B14F-4D97-AF65-F5344CB8AC3E}">
        <p14:creationId xmlns:p14="http://schemas.microsoft.com/office/powerpoint/2010/main" val="2176428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697E24-FFB9-4C73-8C6D-E02A7AD33DB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1AD66C-382E-48AD-8F4C-E87C4D4A8B2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771BB6-685D-4518-8FAD-1882B9671546}" type="datetime1">
              <a:rPr lang="en-US" smtClean="0"/>
              <a:pPr/>
              <a:t>4/19/12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4/19/12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4/19/12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1AD66C-382E-48AD-8F4C-E87C4D4A8B2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506574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697E24-FFB9-4C73-8C6D-E02A7AD33DB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1AD66C-382E-48AD-8F4C-E87C4D4A8B2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771BB6-685D-4518-8FAD-1882B9671546}" type="datetime1">
              <a:rPr lang="en-US" smtClean="0"/>
              <a:pPr/>
              <a:t>4/19/12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4/19/12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4/19/12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5065745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697E24-FFB9-4C73-8C6D-E02A7AD33DB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8E80666-FB37-4B36-9149-507F3B0178E3}" type="datetimeFigureOut">
              <a:rPr lang="en-US" smtClean="0"/>
              <a:pPr/>
              <a:t>4/19/12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36DD0FD-55B0-48C4-8AF2-8A69533EDFC3}"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1AD66C-382E-48AD-8F4C-E87C4D4A8B2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771BB6-685D-4518-8FAD-1882B9671546}" type="datetime1">
              <a:rPr lang="en-US" smtClean="0"/>
              <a:pPr/>
              <a:t>4/19/12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4/19/12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59F63ED-02B1-490A-8EAD-E0CB136D5388}"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4/19/12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6E82007-CDD1-4BCF-B9F4-9D458EFEEFE1}" type="datetime1">
              <a:rPr lang="en-US" smtClean="0"/>
              <a:pPr/>
              <a:t>4/19/12</a:t>
            </a:fld>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4/19/12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697E24-FFB9-4C73-8C6D-E02A7AD33DB8}" type="datetime1">
              <a:rPr lang="en-US" smtClean="0"/>
              <a:pPr/>
              <a:t>4/19/12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771BB6-685D-4518-8FAD-1882B9671546}" type="datetime1">
              <a:rPr lang="en-US" smtClean="0"/>
              <a:pPr/>
              <a:t>4/19/12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5FFBFE-5C08-4E0E-AF38-FB925F0B4D71}" type="datetime1">
              <a:rPr lang="en-US" smtClean="0"/>
              <a:pPr/>
              <a:t>4/19/12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4/19/12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4/19/12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823242C-D747-4ADD-80D8-99421268E3A8}" type="datetime1">
              <a:rPr lang="en-US" smtClean="0"/>
              <a:pPr/>
              <a:t>4/19/12</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849" r:id="rId1"/>
    <p:sldLayoutId id="2147484850" r:id="rId2"/>
    <p:sldLayoutId id="2147484851" r:id="rId3"/>
    <p:sldLayoutId id="2147484852" r:id="rId4"/>
    <p:sldLayoutId id="2147484853" r:id="rId5"/>
    <p:sldLayoutId id="2147484854" r:id="rId6"/>
    <p:sldLayoutId id="2147484855" r:id="rId7"/>
    <p:sldLayoutId id="2147484856" r:id="rId8"/>
    <p:sldLayoutId id="2147484857" r:id="rId9"/>
    <p:sldLayoutId id="2147484858" r:id="rId10"/>
    <p:sldLayoutId id="2147484859" r:id="rId11"/>
  </p:sldLayoutIdLst>
  <p:hf sldNum="0"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3242C-D747-4ADD-80D8-99421268E3A8}" type="datetime1">
              <a:rPr lang="en-US" smtClean="0"/>
              <a:pPr/>
              <a:t>4/19/12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0B41D-FD10-4A38-B39B-626510BD49B7}" type="slidenum">
              <a:rPr lang="en-US" smtClean="0"/>
              <a:pPr/>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4885" r:id="rId1"/>
    <p:sldLayoutId id="2147484886" r:id="rId2"/>
    <p:sldLayoutId id="2147484887" r:id="rId3"/>
    <p:sldLayoutId id="2147484888" r:id="rId4"/>
    <p:sldLayoutId id="2147484889" r:id="rId5"/>
    <p:sldLayoutId id="2147484890" r:id="rId6"/>
    <p:sldLayoutId id="2147484891" r:id="rId7"/>
    <p:sldLayoutId id="2147484892" r:id="rId8"/>
    <p:sldLayoutId id="2147484893" r:id="rId9"/>
    <p:sldLayoutId id="2147484894" r:id="rId10"/>
    <p:sldLayoutId id="2147484895"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3242C-D747-4ADD-80D8-99421268E3A8}" type="datetime1">
              <a:rPr lang="en-US" smtClean="0"/>
              <a:pPr/>
              <a:t>4/19/12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0B41D-FD10-4A38-B39B-626510BD49B7}" type="slidenum">
              <a:rPr lang="en-US" smtClean="0"/>
              <a:pPr/>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4897" r:id="rId1"/>
    <p:sldLayoutId id="2147484898" r:id="rId2"/>
    <p:sldLayoutId id="2147484899" r:id="rId3"/>
    <p:sldLayoutId id="2147484900" r:id="rId4"/>
    <p:sldLayoutId id="2147484901" r:id="rId5"/>
    <p:sldLayoutId id="2147484902" r:id="rId6"/>
    <p:sldLayoutId id="2147484903" r:id="rId7"/>
    <p:sldLayoutId id="2147484904" r:id="rId8"/>
    <p:sldLayoutId id="2147484905" r:id="rId9"/>
    <p:sldLayoutId id="2147484906" r:id="rId10"/>
    <p:sldLayoutId id="2147484907"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823242C-D747-4ADD-80D8-99421268E3A8}" type="datetime1">
              <a:rPr lang="en-US" smtClean="0"/>
              <a:pPr/>
              <a:t>4/19/12</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921" r:id="rId1"/>
    <p:sldLayoutId id="2147484922" r:id="rId2"/>
    <p:sldLayoutId id="2147484923" r:id="rId3"/>
    <p:sldLayoutId id="2147484924" r:id="rId4"/>
    <p:sldLayoutId id="2147484925" r:id="rId5"/>
    <p:sldLayoutId id="2147484926" r:id="rId6"/>
    <p:sldLayoutId id="2147484927" r:id="rId7"/>
    <p:sldLayoutId id="2147484928" r:id="rId8"/>
    <p:sldLayoutId id="2147484929" r:id="rId9"/>
    <p:sldLayoutId id="2147484930" r:id="rId10"/>
    <p:sldLayoutId id="2147484931"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2.xml"/><Relationship Id="rId3" Type="http://schemas.openxmlformats.org/officeDocument/2006/relationships/image" Target="../media/image9.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8600"/>
            <a:ext cx="7543800" cy="5192227"/>
          </a:xfrm>
        </p:spPr>
        <p:txBody>
          <a:bodyPr>
            <a:normAutofit/>
          </a:bodyPr>
          <a:lstStyle/>
          <a:p>
            <a:r>
              <a:rPr lang="en-US" dirty="0" smtClean="0"/>
              <a:t>Hacking-Economic Espionage</a:t>
            </a:r>
            <a:endParaRPr lang="en-US" dirty="0"/>
          </a:p>
        </p:txBody>
      </p:sp>
      <p:sp>
        <p:nvSpPr>
          <p:cNvPr id="3" name="Subtitle 2"/>
          <p:cNvSpPr>
            <a:spLocks noGrp="1"/>
          </p:cNvSpPr>
          <p:nvPr>
            <p:ph type="subTitle" idx="1"/>
          </p:nvPr>
        </p:nvSpPr>
        <p:spPr>
          <a:xfrm>
            <a:off x="685800" y="5545878"/>
            <a:ext cx="6461760" cy="610850"/>
          </a:xfrm>
        </p:spPr>
        <p:txBody>
          <a:bodyPr>
            <a:normAutofit fontScale="85000" lnSpcReduction="10000"/>
          </a:bodyPr>
          <a:lstStyle/>
          <a:p>
            <a:r>
              <a:rPr lang="en-US" dirty="0" smtClean="0"/>
              <a:t>Aksana Chornenkaya, Sherin Hassan, &amp; Meagan Moore</a:t>
            </a:r>
            <a:endParaRPr lang="en-US" dirty="0"/>
          </a:p>
        </p:txBody>
      </p:sp>
      <p:pic>
        <p:nvPicPr>
          <p:cNvPr id="4" name="Picture 3" descr="pic 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224" y="487979"/>
            <a:ext cx="4033408" cy="2668452"/>
          </a:xfrm>
          <a:prstGeom prst="rect">
            <a:avLst/>
          </a:prstGeom>
        </p:spPr>
      </p:pic>
    </p:spTree>
    <p:extLst>
      <p:ext uri="{BB962C8B-B14F-4D97-AF65-F5344CB8AC3E}">
        <p14:creationId xmlns:p14="http://schemas.microsoft.com/office/powerpoint/2010/main" val="796516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3200" dirty="0" smtClean="0"/>
              <a:t> Misappropriation </a:t>
            </a:r>
            <a:r>
              <a:rPr lang="en-US" sz="3200" dirty="0"/>
              <a:t>of </a:t>
            </a:r>
            <a:r>
              <a:rPr lang="en-US" sz="3200" dirty="0" smtClean="0"/>
              <a:t>assets </a:t>
            </a:r>
          </a:p>
          <a:p>
            <a:r>
              <a:rPr lang="en-US" sz="3200" dirty="0" smtClean="0"/>
              <a:t> Inventory theft</a:t>
            </a:r>
          </a:p>
          <a:p>
            <a:r>
              <a:rPr lang="en-US" sz="3200" dirty="0" smtClean="0"/>
              <a:t> Insider trading </a:t>
            </a:r>
          </a:p>
          <a:p>
            <a:r>
              <a:rPr lang="en-US" sz="3200" dirty="0" smtClean="0"/>
              <a:t> Credit </a:t>
            </a:r>
            <a:r>
              <a:rPr lang="en-US" sz="3200" dirty="0"/>
              <a:t>card </a:t>
            </a:r>
            <a:r>
              <a:rPr lang="en-US" sz="3200" dirty="0" smtClean="0"/>
              <a:t>fraud  </a:t>
            </a:r>
          </a:p>
          <a:p>
            <a:r>
              <a:rPr lang="en-US" sz="3200" dirty="0" smtClean="0"/>
              <a:t> False invoices</a:t>
            </a:r>
          </a:p>
          <a:p>
            <a:r>
              <a:rPr lang="en-US" sz="3200" dirty="0" smtClean="0"/>
              <a:t> Revenue misstatement </a:t>
            </a:r>
          </a:p>
          <a:p>
            <a:r>
              <a:rPr lang="en-US" sz="3200" dirty="0" smtClean="0"/>
              <a:t> Expense </a:t>
            </a:r>
            <a:r>
              <a:rPr lang="en-US" sz="3200" dirty="0"/>
              <a:t>account abuse </a:t>
            </a:r>
          </a:p>
        </p:txBody>
      </p:sp>
      <p:sp>
        <p:nvSpPr>
          <p:cNvPr id="2" name="Title 1"/>
          <p:cNvSpPr>
            <a:spLocks noGrp="1"/>
          </p:cNvSpPr>
          <p:nvPr>
            <p:ph type="title"/>
          </p:nvPr>
        </p:nvSpPr>
        <p:spPr/>
        <p:txBody>
          <a:bodyPr/>
          <a:lstStyle/>
          <a:p>
            <a:r>
              <a:rPr lang="en-US" sz="4800" dirty="0" smtClean="0"/>
              <a:t>Effects of Hacking on a Co.</a:t>
            </a:r>
            <a:endParaRPr lang="en-US" sz="4800" dirty="0"/>
          </a:p>
        </p:txBody>
      </p:sp>
    </p:spTree>
    <p:extLst>
      <p:ext uri="{BB962C8B-B14F-4D97-AF65-F5344CB8AC3E}">
        <p14:creationId xmlns:p14="http://schemas.microsoft.com/office/powerpoint/2010/main" val="37806607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 Accountants must be aware of the threats</a:t>
            </a:r>
          </a:p>
          <a:p>
            <a:r>
              <a:rPr lang="en-US" sz="2800" dirty="0" smtClean="0"/>
              <a:t> Internal auditors must develop processes and controls to prevent hacks</a:t>
            </a:r>
          </a:p>
          <a:p>
            <a:r>
              <a:rPr lang="en-US" sz="2800" dirty="0" smtClean="0"/>
              <a:t> Must work with external auditors to identify security controls</a:t>
            </a:r>
          </a:p>
          <a:p>
            <a:r>
              <a:rPr lang="en-US" sz="2800" dirty="0" smtClean="0"/>
              <a:t> Advances in technology increased opportunities for fraud</a:t>
            </a:r>
          </a:p>
          <a:p>
            <a:endParaRPr lang="en-US" sz="2800" dirty="0" smtClean="0"/>
          </a:p>
          <a:p>
            <a:endParaRPr lang="en-US" sz="2800" dirty="0"/>
          </a:p>
        </p:txBody>
      </p:sp>
      <p:sp>
        <p:nvSpPr>
          <p:cNvPr id="3" name="Title 2"/>
          <p:cNvSpPr>
            <a:spLocks noGrp="1"/>
          </p:cNvSpPr>
          <p:nvPr>
            <p:ph type="title"/>
          </p:nvPr>
        </p:nvSpPr>
        <p:spPr/>
        <p:txBody>
          <a:bodyPr/>
          <a:lstStyle/>
          <a:p>
            <a:r>
              <a:rPr lang="en-US" sz="4800" dirty="0" smtClean="0"/>
              <a:t>Importance for Accountants</a:t>
            </a:r>
            <a:endParaRPr lang="en-US" sz="4800" dirty="0"/>
          </a:p>
        </p:txBody>
      </p:sp>
    </p:spTree>
    <p:extLst>
      <p:ext uri="{BB962C8B-B14F-4D97-AF65-F5344CB8AC3E}">
        <p14:creationId xmlns:p14="http://schemas.microsoft.com/office/powerpoint/2010/main" val="29837505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ic 12.gif"/>
          <p:cNvPicPr>
            <a:picLocks noGrp="1" noChangeAspect="1"/>
          </p:cNvPicPr>
          <p:nvPr>
            <p:ph idx="1"/>
          </p:nvPr>
        </p:nvPicPr>
        <p:blipFill>
          <a:blip r:embed="rId3">
            <a:extLst>
              <a:ext uri="{28A0092B-C50C-407E-A947-70E740481C1C}">
                <a14:useLocalDpi xmlns:a14="http://schemas.microsoft.com/office/drawing/2010/main" val="0"/>
              </a:ext>
            </a:extLst>
          </a:blip>
          <a:srcRect t="-5585" b="-5585"/>
          <a:stretch>
            <a:fillRect/>
          </a:stretch>
        </p:blipFill>
        <p:spPr/>
      </p:pic>
    </p:spTree>
    <p:extLst>
      <p:ext uri="{BB962C8B-B14F-4D97-AF65-F5344CB8AC3E}">
        <p14:creationId xmlns:p14="http://schemas.microsoft.com/office/powerpoint/2010/main" val="2888446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800" dirty="0" smtClean="0"/>
          </a:p>
          <a:p>
            <a:r>
              <a:rPr lang="en-US" sz="2800" dirty="0" smtClean="0"/>
              <a:t> Fierce competitive pressures</a:t>
            </a:r>
          </a:p>
          <a:p>
            <a:endParaRPr lang="en-US" sz="2800" dirty="0" smtClean="0"/>
          </a:p>
          <a:p>
            <a:r>
              <a:rPr lang="en-US" sz="2800" dirty="0" smtClean="0"/>
              <a:t> Improvements in eavesdropping technology</a:t>
            </a:r>
          </a:p>
          <a:p>
            <a:endParaRPr lang="en-US" sz="2800" dirty="0" smtClean="0"/>
          </a:p>
          <a:p>
            <a:r>
              <a:rPr lang="en-US" sz="2800" dirty="0" smtClean="0"/>
              <a:t> Weakest link: Employees</a:t>
            </a:r>
          </a:p>
          <a:p>
            <a:endParaRPr lang="en-US" sz="2800" dirty="0" smtClean="0"/>
          </a:p>
          <a:p>
            <a:endParaRPr lang="en-US" sz="2800" dirty="0"/>
          </a:p>
        </p:txBody>
      </p:sp>
      <p:sp>
        <p:nvSpPr>
          <p:cNvPr id="2" name="Title 1"/>
          <p:cNvSpPr>
            <a:spLocks noGrp="1"/>
          </p:cNvSpPr>
          <p:nvPr>
            <p:ph type="title"/>
          </p:nvPr>
        </p:nvSpPr>
        <p:spPr>
          <a:xfrm>
            <a:off x="688490" y="233962"/>
            <a:ext cx="7756263" cy="1390444"/>
          </a:xfrm>
        </p:spPr>
        <p:txBody>
          <a:bodyPr/>
          <a:lstStyle/>
          <a:p>
            <a:r>
              <a:rPr lang="en-US" sz="4800" dirty="0" smtClean="0"/>
              <a:t>Motivation for Economic Espionage</a:t>
            </a:r>
            <a:endParaRPr lang="en-US" sz="4800" dirty="0"/>
          </a:p>
        </p:txBody>
      </p:sp>
    </p:spTree>
    <p:extLst>
      <p:ext uri="{BB962C8B-B14F-4D97-AF65-F5344CB8AC3E}">
        <p14:creationId xmlns:p14="http://schemas.microsoft.com/office/powerpoint/2010/main" val="34481762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Publicized Cases</a:t>
            </a:r>
            <a:endParaRPr lang="en-US" dirty="0"/>
          </a:p>
        </p:txBody>
      </p:sp>
      <p:sp>
        <p:nvSpPr>
          <p:cNvPr id="3" name="Content Placeholder 2"/>
          <p:cNvSpPr>
            <a:spLocks noGrp="1"/>
          </p:cNvSpPr>
          <p:nvPr>
            <p:ph sz="quarter" idx="13"/>
          </p:nvPr>
        </p:nvSpPr>
        <p:spPr>
          <a:xfrm>
            <a:off x="511443" y="2240280"/>
            <a:ext cx="4262035" cy="3877056"/>
          </a:xfrm>
        </p:spPr>
        <p:txBody>
          <a:bodyPr>
            <a:normAutofit/>
          </a:bodyPr>
          <a:lstStyle/>
          <a:p>
            <a:endParaRPr lang="en-US" sz="2800" dirty="0" smtClean="0"/>
          </a:p>
          <a:p>
            <a:r>
              <a:rPr lang="en-US" sz="2800" dirty="0" smtClean="0"/>
              <a:t> Toshiba vs. Lexar</a:t>
            </a:r>
          </a:p>
          <a:p>
            <a:endParaRPr lang="en-US" sz="2800" dirty="0"/>
          </a:p>
          <a:p>
            <a:r>
              <a:rPr lang="en-US" sz="2800" dirty="0" smtClean="0"/>
              <a:t> Davis vs. Gillette</a:t>
            </a:r>
          </a:p>
          <a:p>
            <a:endParaRPr lang="en-US" sz="2800" dirty="0"/>
          </a:p>
          <a:p>
            <a:r>
              <a:rPr lang="en-US" sz="2800" dirty="0" smtClean="0"/>
              <a:t> Reuters vs. Bloomberg</a:t>
            </a:r>
          </a:p>
          <a:p>
            <a:endParaRPr lang="en-US" sz="2800" dirty="0"/>
          </a:p>
          <a:p>
            <a:endParaRPr lang="en-US" sz="2800" dirty="0"/>
          </a:p>
        </p:txBody>
      </p:sp>
      <p:pic>
        <p:nvPicPr>
          <p:cNvPr id="5" name="Content Placeholder 3" descr="pic 13.jpg"/>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t="-7445" b="-16417"/>
          <a:stretch/>
        </p:blipFill>
        <p:spPr>
          <a:xfrm>
            <a:off x="4722641" y="2240280"/>
            <a:ext cx="3803904" cy="3877056"/>
          </a:xfrm>
        </p:spPr>
      </p:pic>
    </p:spTree>
    <p:extLst>
      <p:ext uri="{BB962C8B-B14F-4D97-AF65-F5344CB8AC3E}">
        <p14:creationId xmlns:p14="http://schemas.microsoft.com/office/powerpoint/2010/main" val="24602344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3200" dirty="0" smtClean="0"/>
              <a:t> Passed in 1996</a:t>
            </a:r>
          </a:p>
          <a:p>
            <a:endParaRPr lang="en-US" sz="3200" dirty="0"/>
          </a:p>
          <a:p>
            <a:r>
              <a:rPr lang="en-US" sz="3200" dirty="0" smtClean="0"/>
              <a:t> Failed to curtail the problem</a:t>
            </a:r>
          </a:p>
          <a:p>
            <a:endParaRPr lang="en-US" sz="3200" dirty="0"/>
          </a:p>
          <a:p>
            <a:r>
              <a:rPr lang="en-US" sz="3200" dirty="0" smtClean="0"/>
              <a:t> Companies were reluctant to seek prosecution</a:t>
            </a:r>
          </a:p>
          <a:p>
            <a:endParaRPr lang="en-US" sz="3200" dirty="0"/>
          </a:p>
          <a:p>
            <a:endParaRPr lang="en-US" sz="3200" dirty="0"/>
          </a:p>
        </p:txBody>
      </p:sp>
      <p:sp>
        <p:nvSpPr>
          <p:cNvPr id="2" name="Title 1"/>
          <p:cNvSpPr>
            <a:spLocks noGrp="1"/>
          </p:cNvSpPr>
          <p:nvPr>
            <p:ph type="title"/>
          </p:nvPr>
        </p:nvSpPr>
        <p:spPr>
          <a:xfrm>
            <a:off x="901521" y="337575"/>
            <a:ext cx="7250806" cy="1318151"/>
          </a:xfrm>
        </p:spPr>
        <p:txBody>
          <a:bodyPr>
            <a:noAutofit/>
          </a:bodyPr>
          <a:lstStyle/>
          <a:p>
            <a:r>
              <a:rPr lang="en-US" sz="4800" dirty="0" smtClean="0"/>
              <a:t>Economic </a:t>
            </a:r>
            <a:r>
              <a:rPr lang="en-US" sz="4800" dirty="0"/>
              <a:t>E</a:t>
            </a:r>
            <a:r>
              <a:rPr lang="en-US" sz="4800" dirty="0" smtClean="0"/>
              <a:t>spionage </a:t>
            </a:r>
            <a:r>
              <a:rPr lang="en-US" sz="4800" dirty="0"/>
              <a:t>A</a:t>
            </a:r>
            <a:r>
              <a:rPr lang="en-US" sz="4800" dirty="0" smtClean="0"/>
              <a:t>ct</a:t>
            </a:r>
            <a:endParaRPr lang="en-US" sz="4800" dirty="0"/>
          </a:p>
        </p:txBody>
      </p:sp>
    </p:spTree>
    <p:extLst>
      <p:ext uri="{BB962C8B-B14F-4D97-AF65-F5344CB8AC3E}">
        <p14:creationId xmlns:p14="http://schemas.microsoft.com/office/powerpoint/2010/main" val="79817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a:t> </a:t>
            </a:r>
            <a:r>
              <a:rPr lang="en-US" sz="3200" dirty="0" smtClean="0"/>
              <a:t>SOX </a:t>
            </a:r>
            <a:r>
              <a:rPr lang="en-US" sz="3200" dirty="0" smtClean="0"/>
              <a:t>Section 404</a:t>
            </a:r>
            <a:endParaRPr lang="en-US" sz="3200" dirty="0"/>
          </a:p>
          <a:p>
            <a:r>
              <a:rPr lang="en-US" sz="3200" dirty="0" smtClean="0"/>
              <a:t> Proactive and reactive approach</a:t>
            </a:r>
            <a:endParaRPr lang="en-US" sz="3200" dirty="0"/>
          </a:p>
          <a:p>
            <a:r>
              <a:rPr lang="en-US" sz="3200" dirty="0" smtClean="0"/>
              <a:t> Strong internal auditing department</a:t>
            </a:r>
          </a:p>
          <a:p>
            <a:pPr lvl="1"/>
            <a:r>
              <a:rPr lang="en-US" sz="2800" dirty="0" smtClean="0">
                <a:solidFill>
                  <a:schemeClr val="tx1"/>
                </a:solidFill>
              </a:rPr>
              <a:t> Strong IT controls </a:t>
            </a:r>
          </a:p>
          <a:p>
            <a:pPr lvl="1"/>
            <a:r>
              <a:rPr lang="en-US" sz="2800" dirty="0" smtClean="0"/>
              <a:t> Physical access controls</a:t>
            </a:r>
          </a:p>
          <a:p>
            <a:pPr lvl="1"/>
            <a:r>
              <a:rPr lang="en-US" sz="2800" dirty="0" smtClean="0"/>
              <a:t> Employee training</a:t>
            </a:r>
          </a:p>
          <a:p>
            <a:pPr marL="0" indent="0">
              <a:buNone/>
            </a:pPr>
            <a:endParaRPr lang="en-US" dirty="0"/>
          </a:p>
        </p:txBody>
      </p:sp>
      <p:sp>
        <p:nvSpPr>
          <p:cNvPr id="2" name="Title 1"/>
          <p:cNvSpPr>
            <a:spLocks noGrp="1"/>
          </p:cNvSpPr>
          <p:nvPr>
            <p:ph type="title"/>
          </p:nvPr>
        </p:nvSpPr>
        <p:spPr>
          <a:xfrm>
            <a:off x="688490" y="233962"/>
            <a:ext cx="7756263" cy="1420481"/>
          </a:xfrm>
        </p:spPr>
        <p:txBody>
          <a:bodyPr/>
          <a:lstStyle/>
          <a:p>
            <a:r>
              <a:rPr lang="en-US" sz="4800" dirty="0" smtClean="0"/>
              <a:t>Ways to Reduce Hacking and EE</a:t>
            </a:r>
            <a:endParaRPr lang="en-US" sz="4800" dirty="0"/>
          </a:p>
        </p:txBody>
      </p:sp>
    </p:spTree>
    <p:extLst>
      <p:ext uri="{BB962C8B-B14F-4D97-AF65-F5344CB8AC3E}">
        <p14:creationId xmlns:p14="http://schemas.microsoft.com/office/powerpoint/2010/main" val="422309965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ctr">
              <a:buNone/>
            </a:pPr>
            <a:r>
              <a:rPr lang="en-US" sz="3600" dirty="0" smtClean="0"/>
              <a:t>Companies </a:t>
            </a:r>
            <a:r>
              <a:rPr lang="en-US" sz="3600" dirty="0"/>
              <a:t>that implement strong IT controls, physical access controls, nondisclosure agreements and background checks make it harder for </a:t>
            </a:r>
            <a:r>
              <a:rPr lang="en-US" sz="3600" dirty="0" smtClean="0"/>
              <a:t>hackers or employees </a:t>
            </a:r>
            <a:r>
              <a:rPr lang="en-US" sz="3600" dirty="0"/>
              <a:t>to breach systems and acquire proprietary information. </a:t>
            </a:r>
            <a:endParaRPr lang="en-US" sz="3600" dirty="0" smtClean="0"/>
          </a:p>
          <a:p>
            <a:endParaRPr lang="en-US" sz="3200" dirty="0"/>
          </a:p>
        </p:txBody>
      </p:sp>
      <p:sp>
        <p:nvSpPr>
          <p:cNvPr id="2" name="Title 1"/>
          <p:cNvSpPr>
            <a:spLocks noGrp="1"/>
          </p:cNvSpPr>
          <p:nvPr>
            <p:ph type="title"/>
          </p:nvPr>
        </p:nvSpPr>
        <p:spPr/>
        <p:txBody>
          <a:bodyPr/>
          <a:lstStyle/>
          <a:p>
            <a:r>
              <a:rPr lang="en-US" dirty="0" smtClean="0"/>
              <a:t>In Conclusion</a:t>
            </a:r>
            <a:endParaRPr lang="en-US" dirty="0"/>
          </a:p>
        </p:txBody>
      </p:sp>
    </p:spTree>
    <p:extLst>
      <p:ext uri="{BB962C8B-B14F-4D97-AF65-F5344CB8AC3E}">
        <p14:creationId xmlns:p14="http://schemas.microsoft.com/office/powerpoint/2010/main" val="26464140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c 8.jp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5561" r="-12568"/>
          <a:stretch/>
        </p:blipFill>
        <p:spPr/>
      </p:pic>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049198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79100"/>
            <a:ext cx="7620000" cy="4021699"/>
          </a:xfrm>
        </p:spPr>
        <p:txBody>
          <a:bodyPr>
            <a:normAutofit/>
          </a:bodyPr>
          <a:lstStyle/>
          <a:p>
            <a:r>
              <a:rPr lang="en-US" sz="2800" dirty="0" smtClean="0"/>
              <a:t> Explain </a:t>
            </a:r>
            <a:r>
              <a:rPr lang="en-US" sz="2800" dirty="0"/>
              <a:t>how cyber hacking and economic espionage has evolved over the past </a:t>
            </a:r>
            <a:r>
              <a:rPr lang="en-US" sz="2800" dirty="0" smtClean="0"/>
              <a:t>century</a:t>
            </a:r>
          </a:p>
          <a:p>
            <a:pPr marL="0" indent="0">
              <a:buNone/>
            </a:pPr>
            <a:endParaRPr lang="en-US" sz="2400" dirty="0" smtClean="0"/>
          </a:p>
          <a:p>
            <a:pPr lvl="1"/>
            <a:r>
              <a:rPr lang="en-US" sz="2400" dirty="0" smtClean="0"/>
              <a:t> Examples of hacker groups</a:t>
            </a:r>
          </a:p>
          <a:p>
            <a:pPr lvl="1"/>
            <a:r>
              <a:rPr lang="en-US" sz="2400" dirty="0" smtClean="0"/>
              <a:t> Examples of victims of hacking and economic espionage</a:t>
            </a:r>
          </a:p>
          <a:p>
            <a:pPr lvl="1"/>
            <a:r>
              <a:rPr lang="en-US" sz="2400" dirty="0" smtClean="0"/>
              <a:t> Acts and Regulations</a:t>
            </a:r>
          </a:p>
          <a:p>
            <a:pPr lvl="1"/>
            <a:r>
              <a:rPr lang="en-US" sz="2400" dirty="0" smtClean="0"/>
              <a:t> Prevention</a:t>
            </a:r>
          </a:p>
          <a:p>
            <a:endParaRPr lang="en-US" sz="2400" dirty="0" smtClean="0"/>
          </a:p>
          <a:p>
            <a:endParaRPr lang="en-US" sz="2400" dirty="0"/>
          </a:p>
        </p:txBody>
      </p:sp>
      <p:sp>
        <p:nvSpPr>
          <p:cNvPr id="2" name="Title 1"/>
          <p:cNvSpPr>
            <a:spLocks noGrp="1"/>
          </p:cNvSpPr>
          <p:nvPr>
            <p:ph type="title"/>
          </p:nvPr>
        </p:nvSpPr>
        <p:spPr>
          <a:xfrm>
            <a:off x="1146220" y="610850"/>
            <a:ext cx="6903076" cy="1077026"/>
          </a:xfrm>
        </p:spPr>
        <p:txBody>
          <a:bodyPr>
            <a:normAutofit/>
          </a:bodyPr>
          <a:lstStyle/>
          <a:p>
            <a:r>
              <a:rPr lang="en-US" dirty="0" smtClean="0"/>
              <a:t>Goals of Presentation</a:t>
            </a:r>
            <a:endParaRPr lang="en-US" dirty="0"/>
          </a:p>
        </p:txBody>
      </p:sp>
    </p:spTree>
    <p:extLst>
      <p:ext uri="{BB962C8B-B14F-4D97-AF65-F5344CB8AC3E}">
        <p14:creationId xmlns:p14="http://schemas.microsoft.com/office/powerpoint/2010/main" val="27511511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 </a:t>
            </a:r>
            <a:r>
              <a:rPr lang="en-US" sz="2800" dirty="0" smtClean="0"/>
              <a:t>Importance to accounting students and </a:t>
            </a:r>
            <a:r>
              <a:rPr lang="en-US" sz="2800" dirty="0" smtClean="0"/>
              <a:t>     business </a:t>
            </a:r>
            <a:r>
              <a:rPr lang="en-US" sz="2800" dirty="0" smtClean="0"/>
              <a:t>professionals.</a:t>
            </a:r>
          </a:p>
          <a:p>
            <a:endParaRPr lang="en-US" sz="2800" dirty="0"/>
          </a:p>
          <a:p>
            <a:r>
              <a:rPr lang="en-US" sz="2800" dirty="0"/>
              <a:t> </a:t>
            </a:r>
            <a:r>
              <a:rPr lang="en-US" sz="2800" dirty="0" smtClean="0"/>
              <a:t>Huge </a:t>
            </a:r>
            <a:r>
              <a:rPr lang="en-US" sz="2800" dirty="0" smtClean="0"/>
              <a:t>threat to companies, domestic and global.</a:t>
            </a:r>
          </a:p>
          <a:p>
            <a:endParaRPr lang="en-US" sz="2800" dirty="0"/>
          </a:p>
          <a:p>
            <a:r>
              <a:rPr lang="en-US" sz="2800" dirty="0" smtClean="0"/>
              <a:t> Growth of technology and reliance on </a:t>
            </a:r>
          </a:p>
          <a:p>
            <a:pPr marL="0" indent="0">
              <a:buNone/>
            </a:pPr>
            <a:r>
              <a:rPr lang="en-US" sz="2800" dirty="0" smtClean="0"/>
              <a:t>     information-based systems.</a:t>
            </a:r>
          </a:p>
          <a:p>
            <a:endParaRPr lang="en-US" dirty="0"/>
          </a:p>
        </p:txBody>
      </p:sp>
      <p:sp>
        <p:nvSpPr>
          <p:cNvPr id="3" name="Title 2"/>
          <p:cNvSpPr>
            <a:spLocks noGrp="1"/>
          </p:cNvSpPr>
          <p:nvPr>
            <p:ph type="title"/>
          </p:nvPr>
        </p:nvSpPr>
        <p:spPr/>
        <p:txBody>
          <a:bodyPr/>
          <a:lstStyle/>
          <a:p>
            <a:r>
              <a:rPr lang="en-US" dirty="0" smtClean="0"/>
              <a:t>Importance</a:t>
            </a:r>
            <a:endParaRPr lang="en-US" dirty="0"/>
          </a:p>
        </p:txBody>
      </p:sp>
    </p:spTree>
    <p:extLst>
      <p:ext uri="{BB962C8B-B14F-4D97-AF65-F5344CB8AC3E}">
        <p14:creationId xmlns:p14="http://schemas.microsoft.com/office/powerpoint/2010/main" val="31523635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5400" dirty="0" smtClean="0"/>
              <a:t>What is a Hacker?</a:t>
            </a:r>
            <a:endParaRPr lang="en-US" sz="5400" dirty="0"/>
          </a:p>
        </p:txBody>
      </p:sp>
      <p:sp>
        <p:nvSpPr>
          <p:cNvPr id="4" name="Content Placeholder 3"/>
          <p:cNvSpPr>
            <a:spLocks noGrp="1"/>
          </p:cNvSpPr>
          <p:nvPr>
            <p:ph sz="half" idx="1"/>
          </p:nvPr>
        </p:nvSpPr>
        <p:spPr/>
        <p:txBody>
          <a:bodyPr/>
          <a:lstStyle/>
          <a:p>
            <a:pPr marL="0" indent="0">
              <a:buNone/>
            </a:pPr>
            <a:endParaRPr lang="en-US" dirty="0" smtClean="0"/>
          </a:p>
          <a:p>
            <a:pPr marL="0" indent="0" algn="ctr">
              <a:buNone/>
            </a:pPr>
            <a:r>
              <a:rPr lang="en-US" dirty="0" smtClean="0"/>
              <a:t>“A person who finds weaknesses in a computer system and exploits it.”</a:t>
            </a:r>
          </a:p>
          <a:p>
            <a:pPr marL="0" indent="0" algn="ctr">
              <a:buNone/>
            </a:pPr>
            <a:endParaRPr lang="en-US" dirty="0"/>
          </a:p>
          <a:p>
            <a:pPr marL="0" indent="0" algn="ctr">
              <a:buNone/>
            </a:pPr>
            <a:r>
              <a:rPr lang="en-US" dirty="0" smtClean="0"/>
              <a:t>“Someone involved in the exploration of technology.”</a:t>
            </a:r>
          </a:p>
          <a:p>
            <a:pPr marL="0" indent="0">
              <a:buNone/>
            </a:pPr>
            <a:endParaRPr lang="en-US" dirty="0"/>
          </a:p>
          <a:p>
            <a:pPr marL="0" indent="0">
              <a:buNone/>
            </a:pPr>
            <a:endParaRPr lang="en-US" dirty="0"/>
          </a:p>
        </p:txBody>
      </p:sp>
      <p:pic>
        <p:nvPicPr>
          <p:cNvPr id="6" name="Content Placeholder 3" descr="pic 1.jpg"/>
          <p:cNvPicPr>
            <a:picLocks noGrp="1" noChangeAspect="1"/>
          </p:cNvPicPr>
          <p:nvPr>
            <p:ph sz="half" idx="2"/>
          </p:nvPr>
        </p:nvPicPr>
        <p:blipFill rotWithShape="1">
          <a:blip r:embed="rId3" cstate="email">
            <a:extLst>
              <a:ext uri="{28A0092B-C50C-407E-A947-70E740481C1C}">
                <a14:useLocalDpi xmlns:a14="http://schemas.microsoft.com/office/drawing/2010/main" val="0"/>
              </a:ext>
            </a:extLst>
          </a:blip>
          <a:srcRect t="-11703" b="-11703"/>
          <a:stretch/>
        </p:blipFill>
        <p:spPr/>
      </p:pic>
    </p:spTree>
    <p:extLst>
      <p:ext uri="{BB962C8B-B14F-4D97-AF65-F5344CB8AC3E}">
        <p14:creationId xmlns:p14="http://schemas.microsoft.com/office/powerpoint/2010/main" val="20766514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Hacker Groups</a:t>
            </a:r>
            <a:endParaRPr lang="en-US" sz="5400" dirty="0"/>
          </a:p>
        </p:txBody>
      </p:sp>
      <p:pic>
        <p:nvPicPr>
          <p:cNvPr id="6" name="Content Placeholder 3" descr="pic 3.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4707" b="-4707"/>
          <a:stretch/>
        </p:blipFill>
        <p:spPr/>
      </p:pic>
      <p:sp>
        <p:nvSpPr>
          <p:cNvPr id="4" name="Content Placeholder 3"/>
          <p:cNvSpPr>
            <a:spLocks noGrp="1"/>
          </p:cNvSpPr>
          <p:nvPr>
            <p:ph sz="half" idx="2"/>
          </p:nvPr>
        </p:nvSpPr>
        <p:spPr>
          <a:xfrm>
            <a:off x="4648200" y="1600200"/>
            <a:ext cx="4201332" cy="4525963"/>
          </a:xfrm>
        </p:spPr>
        <p:txBody>
          <a:bodyPr>
            <a:normAutofit/>
          </a:bodyPr>
          <a:lstStyle/>
          <a:p>
            <a:endParaRPr lang="en-US" sz="3200" dirty="0" smtClean="0"/>
          </a:p>
          <a:p>
            <a:r>
              <a:rPr lang="en-US" sz="3200" dirty="0" smtClean="0"/>
              <a:t>Warelords</a:t>
            </a:r>
          </a:p>
          <a:p>
            <a:r>
              <a:rPr lang="en-US" sz="3200" dirty="0"/>
              <a:t>Midwest Pirates </a:t>
            </a:r>
            <a:r>
              <a:rPr lang="en-US" sz="3200" dirty="0" smtClean="0"/>
              <a:t>Guild</a:t>
            </a:r>
            <a:endParaRPr lang="en-US" sz="3200" dirty="0" smtClean="0"/>
          </a:p>
          <a:p>
            <a:r>
              <a:rPr lang="en-US" sz="3200" dirty="0"/>
              <a:t>414’</a:t>
            </a:r>
            <a:r>
              <a:rPr lang="en-US" sz="3200" dirty="0" smtClean="0"/>
              <a:t>s</a:t>
            </a:r>
            <a:endParaRPr lang="en-US" sz="3200" dirty="0"/>
          </a:p>
          <a:p>
            <a:r>
              <a:rPr lang="en-US" sz="3200" dirty="0" smtClean="0"/>
              <a:t>Legion of Doom</a:t>
            </a:r>
            <a:endParaRPr lang="en-US" sz="3200" dirty="0"/>
          </a:p>
          <a:p>
            <a:r>
              <a:rPr lang="en-US" sz="3200" dirty="0" smtClean="0"/>
              <a:t>Many more</a:t>
            </a:r>
            <a:r>
              <a:rPr lang="en-US" sz="3200" dirty="0"/>
              <a:t>…….</a:t>
            </a:r>
          </a:p>
          <a:p>
            <a:endParaRPr lang="en-US" sz="3200" dirty="0"/>
          </a:p>
        </p:txBody>
      </p:sp>
    </p:spTree>
    <p:extLst>
      <p:ext uri="{BB962C8B-B14F-4D97-AF65-F5344CB8AC3E}">
        <p14:creationId xmlns:p14="http://schemas.microsoft.com/office/powerpoint/2010/main" val="2285127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800" dirty="0" smtClean="0"/>
          </a:p>
          <a:p>
            <a:r>
              <a:rPr lang="en-US" sz="2800" dirty="0" smtClean="0"/>
              <a:t> Until it was passed, breaking into computer systems was not an illegal or criminal act.</a:t>
            </a:r>
          </a:p>
          <a:p>
            <a:endParaRPr lang="en-US" sz="2800" dirty="0" smtClean="0"/>
          </a:p>
          <a:p>
            <a:r>
              <a:rPr lang="en-US" sz="2800" dirty="0" smtClean="0"/>
              <a:t> Passed by Congress in 1986</a:t>
            </a:r>
          </a:p>
          <a:p>
            <a:endParaRPr lang="en-US" sz="2800" dirty="0"/>
          </a:p>
          <a:p>
            <a:r>
              <a:rPr lang="en-US" sz="2800" dirty="0" smtClean="0"/>
              <a:t> Hacking </a:t>
            </a:r>
            <a:r>
              <a:rPr lang="en-US" sz="2800" b="1" dirty="0" smtClean="0"/>
              <a:t>IS</a:t>
            </a:r>
            <a:r>
              <a:rPr lang="en-US" sz="2800" dirty="0" smtClean="0"/>
              <a:t> a </a:t>
            </a:r>
            <a:r>
              <a:rPr lang="en-US" sz="2800" b="1" dirty="0" smtClean="0"/>
              <a:t>CRIME!!!!</a:t>
            </a:r>
          </a:p>
          <a:p>
            <a:endParaRPr lang="en-US" sz="2800" dirty="0"/>
          </a:p>
        </p:txBody>
      </p:sp>
      <p:sp>
        <p:nvSpPr>
          <p:cNvPr id="2" name="Title 1"/>
          <p:cNvSpPr>
            <a:spLocks noGrp="1"/>
          </p:cNvSpPr>
          <p:nvPr>
            <p:ph type="title"/>
          </p:nvPr>
        </p:nvSpPr>
        <p:spPr>
          <a:xfrm>
            <a:off x="1017431" y="144675"/>
            <a:ext cx="6754969" cy="1511051"/>
          </a:xfrm>
        </p:spPr>
        <p:txBody>
          <a:bodyPr>
            <a:noAutofit/>
          </a:bodyPr>
          <a:lstStyle/>
          <a:p>
            <a:r>
              <a:rPr lang="en-US" sz="4800" dirty="0" smtClean="0"/>
              <a:t>Computer Fraud &amp; Abuse </a:t>
            </a:r>
            <a:r>
              <a:rPr lang="en-US" sz="4800" dirty="0"/>
              <a:t>A</a:t>
            </a:r>
            <a:r>
              <a:rPr lang="en-US" sz="4800" dirty="0" smtClean="0"/>
              <a:t>ct</a:t>
            </a:r>
            <a:endParaRPr lang="en-US" sz="4800" dirty="0"/>
          </a:p>
        </p:txBody>
      </p:sp>
      <p:pic>
        <p:nvPicPr>
          <p:cNvPr id="4" name="Content Placeholder 3" descr="pic 6b.jpg"/>
          <p:cNvPicPr>
            <a:picLocks noChangeAspect="1"/>
          </p:cNvPicPr>
          <p:nvPr/>
        </p:nvPicPr>
        <p:blipFill rotWithShape="1">
          <a:blip r:embed="rId3" cstate="email">
            <a:extLst>
              <a:ext uri="{28A0092B-C50C-407E-A947-70E740481C1C}">
                <a14:useLocalDpi xmlns:a14="http://schemas.microsoft.com/office/drawing/2010/main" val="0"/>
              </a:ext>
            </a:extLst>
          </a:blip>
          <a:srcRect l="-2935" r="-3544"/>
          <a:stretch/>
        </p:blipFill>
        <p:spPr>
          <a:xfrm>
            <a:off x="5073440" y="4761396"/>
            <a:ext cx="4193470" cy="2096604"/>
          </a:xfrm>
          <a:prstGeom prst="rect">
            <a:avLst/>
          </a:prstGeom>
        </p:spPr>
      </p:pic>
    </p:spTree>
    <p:extLst>
      <p:ext uri="{BB962C8B-B14F-4D97-AF65-F5344CB8AC3E}">
        <p14:creationId xmlns:p14="http://schemas.microsoft.com/office/powerpoint/2010/main" val="3566086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 Operation Sundevil - 1990</a:t>
            </a:r>
            <a:endParaRPr lang="en-US" sz="3200" dirty="0"/>
          </a:p>
          <a:p>
            <a:pPr lvl="1"/>
            <a:r>
              <a:rPr lang="en-US" sz="2800" dirty="0" smtClean="0"/>
              <a:t> Secret Services began raiding and arresting hackers</a:t>
            </a:r>
          </a:p>
          <a:p>
            <a:pPr lvl="1"/>
            <a:r>
              <a:rPr lang="en-US" sz="2800" dirty="0"/>
              <a:t> </a:t>
            </a:r>
            <a:r>
              <a:rPr lang="en-US" sz="2800" dirty="0" smtClean="0"/>
              <a:t>Involved </a:t>
            </a:r>
            <a:r>
              <a:rPr lang="en-US" sz="2800" dirty="0"/>
              <a:t>in credit card theft, telephone and wire fraud </a:t>
            </a:r>
          </a:p>
        </p:txBody>
      </p:sp>
      <p:sp>
        <p:nvSpPr>
          <p:cNvPr id="3" name="Title 2"/>
          <p:cNvSpPr>
            <a:spLocks noGrp="1"/>
          </p:cNvSpPr>
          <p:nvPr>
            <p:ph type="title"/>
          </p:nvPr>
        </p:nvSpPr>
        <p:spPr/>
        <p:txBody>
          <a:bodyPr/>
          <a:lstStyle/>
          <a:p>
            <a:r>
              <a:rPr lang="en-US" dirty="0" smtClean="0"/>
              <a:t>Operation Sundevil</a:t>
            </a:r>
            <a:endParaRPr lang="en-US" dirty="0"/>
          </a:p>
        </p:txBody>
      </p:sp>
    </p:spTree>
    <p:extLst>
      <p:ext uri="{BB962C8B-B14F-4D97-AF65-F5344CB8AC3E}">
        <p14:creationId xmlns:p14="http://schemas.microsoft.com/office/powerpoint/2010/main" val="22372038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1858" y="2448732"/>
            <a:ext cx="6775342" cy="3688597"/>
          </a:xfrm>
        </p:spPr>
        <p:txBody>
          <a:bodyPr>
            <a:normAutofit/>
          </a:bodyPr>
          <a:lstStyle/>
          <a:p>
            <a:r>
              <a:rPr lang="en-US" sz="3200" dirty="0" smtClean="0"/>
              <a:t> DOS attacks</a:t>
            </a:r>
          </a:p>
          <a:p>
            <a:endParaRPr lang="en-US" sz="3200" dirty="0" smtClean="0"/>
          </a:p>
          <a:p>
            <a:r>
              <a:rPr lang="en-US" sz="3200" dirty="0" smtClean="0"/>
              <a:t> </a:t>
            </a:r>
            <a:r>
              <a:rPr lang="en-US" sz="3200" dirty="0" smtClean="0"/>
              <a:t>Viruses</a:t>
            </a:r>
            <a:endParaRPr lang="en-US" sz="3200" dirty="0" smtClean="0"/>
          </a:p>
          <a:p>
            <a:endParaRPr lang="en-US" sz="3200" dirty="0" smtClean="0"/>
          </a:p>
          <a:p>
            <a:r>
              <a:rPr lang="en-US" sz="3200" dirty="0" smtClean="0"/>
              <a:t> </a:t>
            </a:r>
            <a:r>
              <a:rPr lang="en-US" sz="3200" dirty="0" smtClean="0"/>
              <a:t>Malware - Worms</a:t>
            </a:r>
            <a:endParaRPr lang="en-US" sz="3200" dirty="0" smtClean="0"/>
          </a:p>
          <a:p>
            <a:endParaRPr lang="en-US" sz="3200" dirty="0"/>
          </a:p>
        </p:txBody>
      </p:sp>
      <p:sp>
        <p:nvSpPr>
          <p:cNvPr id="2" name="Title 1"/>
          <p:cNvSpPr>
            <a:spLocks noGrp="1"/>
          </p:cNvSpPr>
          <p:nvPr>
            <p:ph type="title"/>
          </p:nvPr>
        </p:nvSpPr>
        <p:spPr>
          <a:xfrm>
            <a:off x="1146219" y="530475"/>
            <a:ext cx="6825803" cy="1125251"/>
          </a:xfrm>
        </p:spPr>
        <p:txBody>
          <a:bodyPr>
            <a:noAutofit/>
          </a:bodyPr>
          <a:lstStyle/>
          <a:p>
            <a:r>
              <a:rPr lang="en-US" dirty="0" smtClean="0"/>
              <a:t>Evolution of Hacking</a:t>
            </a:r>
            <a:endParaRPr lang="en-US" dirty="0"/>
          </a:p>
        </p:txBody>
      </p:sp>
    </p:spTree>
    <p:extLst>
      <p:ext uri="{BB962C8B-B14F-4D97-AF65-F5344CB8AC3E}">
        <p14:creationId xmlns:p14="http://schemas.microsoft.com/office/powerpoint/2010/main" val="2744619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6393" y="2425521"/>
            <a:ext cx="7764651" cy="3231360"/>
          </a:xfrm>
        </p:spPr>
        <p:txBody>
          <a:bodyPr>
            <a:normAutofit/>
          </a:bodyPr>
          <a:lstStyle/>
          <a:p>
            <a:r>
              <a:rPr lang="en-US" sz="3200" dirty="0" smtClean="0"/>
              <a:t> Black </a:t>
            </a:r>
            <a:r>
              <a:rPr lang="en-US" sz="3200" dirty="0" smtClean="0"/>
              <a:t>Hat Hackers </a:t>
            </a:r>
            <a:r>
              <a:rPr lang="en-US" sz="3200" dirty="0" smtClean="0"/>
              <a:t>– Malicious</a:t>
            </a:r>
          </a:p>
          <a:p>
            <a:endParaRPr lang="en-US" sz="3200" dirty="0" smtClean="0"/>
          </a:p>
          <a:p>
            <a:r>
              <a:rPr lang="en-US" sz="3200" dirty="0" smtClean="0"/>
              <a:t> White </a:t>
            </a:r>
            <a:r>
              <a:rPr lang="en-US" sz="3200" dirty="0"/>
              <a:t>Hat </a:t>
            </a:r>
            <a:r>
              <a:rPr lang="en-US" sz="3200" dirty="0" smtClean="0"/>
              <a:t>Hackers – </a:t>
            </a:r>
            <a:r>
              <a:rPr lang="en-US" sz="3200" dirty="0" smtClean="0"/>
              <a:t>Ethical hackers</a:t>
            </a:r>
          </a:p>
          <a:p>
            <a:endParaRPr lang="en-US" sz="3200" dirty="0" smtClean="0"/>
          </a:p>
          <a:p>
            <a:r>
              <a:rPr lang="en-US" sz="3200" dirty="0" smtClean="0"/>
              <a:t> Grey Hat </a:t>
            </a:r>
            <a:r>
              <a:rPr lang="en-US" sz="3200" dirty="0" smtClean="0"/>
              <a:t>Hackers</a:t>
            </a:r>
            <a:endParaRPr lang="en-US" sz="3200" dirty="0" smtClean="0"/>
          </a:p>
        </p:txBody>
      </p:sp>
      <p:sp>
        <p:nvSpPr>
          <p:cNvPr id="2" name="Title 1"/>
          <p:cNvSpPr>
            <a:spLocks noGrp="1"/>
          </p:cNvSpPr>
          <p:nvPr>
            <p:ph type="title"/>
          </p:nvPr>
        </p:nvSpPr>
        <p:spPr/>
        <p:txBody>
          <a:bodyPr/>
          <a:lstStyle/>
          <a:p>
            <a:r>
              <a:rPr lang="en-US" dirty="0" smtClean="0"/>
              <a:t>Types of Hackers</a:t>
            </a:r>
            <a:endParaRPr lang="en-US" dirty="0"/>
          </a:p>
        </p:txBody>
      </p:sp>
    </p:spTree>
    <p:extLst>
      <p:ext uri="{BB962C8B-B14F-4D97-AF65-F5344CB8AC3E}">
        <p14:creationId xmlns:p14="http://schemas.microsoft.com/office/powerpoint/2010/main" val="3795026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1892</TotalTime>
  <Words>1295</Words>
  <Application>Microsoft Macintosh PowerPoint</Application>
  <PresentationFormat>On-screen Show (4:3)</PresentationFormat>
  <Paragraphs>193</Paragraphs>
  <Slides>18</Slides>
  <Notes>17</Notes>
  <HiddenSlides>0</HiddenSlides>
  <MMClips>0</MMClips>
  <ScaleCrop>false</ScaleCrop>
  <HeadingPairs>
    <vt:vector size="4" baseType="variant">
      <vt:variant>
        <vt:lpstr>Theme</vt:lpstr>
      </vt:variant>
      <vt:variant>
        <vt:i4>4</vt:i4>
      </vt:variant>
      <vt:variant>
        <vt:lpstr>Slide Titles</vt:lpstr>
      </vt:variant>
      <vt:variant>
        <vt:i4>18</vt:i4>
      </vt:variant>
    </vt:vector>
  </HeadingPairs>
  <TitlesOfParts>
    <vt:vector size="22" baseType="lpstr">
      <vt:lpstr>Hardcover</vt:lpstr>
      <vt:lpstr>Black</vt:lpstr>
      <vt:lpstr>1_Black</vt:lpstr>
      <vt:lpstr>Austin</vt:lpstr>
      <vt:lpstr>Hacking-Economic Espionage</vt:lpstr>
      <vt:lpstr>Goals of Presentation</vt:lpstr>
      <vt:lpstr>Importance</vt:lpstr>
      <vt:lpstr>What is a Hacker?</vt:lpstr>
      <vt:lpstr>Hacker Groups</vt:lpstr>
      <vt:lpstr>Computer Fraud &amp; Abuse Act</vt:lpstr>
      <vt:lpstr>Operation Sundevil</vt:lpstr>
      <vt:lpstr>Evolution of Hacking</vt:lpstr>
      <vt:lpstr>Types of Hackers</vt:lpstr>
      <vt:lpstr>Effects of Hacking on a Co.</vt:lpstr>
      <vt:lpstr>Importance for Accountants</vt:lpstr>
      <vt:lpstr>PowerPoint Presentation</vt:lpstr>
      <vt:lpstr>Motivation for Economic Espionage</vt:lpstr>
      <vt:lpstr>Most Publicized Cases</vt:lpstr>
      <vt:lpstr>Economic Espionage Act</vt:lpstr>
      <vt:lpstr>Ways to Reduce Hacking and EE</vt:lpstr>
      <vt:lpstr>In Conclusion</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Hacking – economic espionage</dc:title>
  <dc:creator>Sherin Hassan</dc:creator>
  <cp:lastModifiedBy>Sherin Hassan</cp:lastModifiedBy>
  <cp:revision>35</cp:revision>
  <dcterms:created xsi:type="dcterms:W3CDTF">2012-04-12T22:38:07Z</dcterms:created>
  <dcterms:modified xsi:type="dcterms:W3CDTF">2012-04-19T20:48:53Z</dcterms:modified>
</cp:coreProperties>
</file>